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2"/>
  </p:notesMasterIdLst>
  <p:sldIdLst>
    <p:sldId id="260" r:id="rId2"/>
    <p:sldId id="261" r:id="rId3"/>
    <p:sldId id="264" r:id="rId4"/>
    <p:sldId id="265" r:id="rId5"/>
    <p:sldId id="266" r:id="rId6"/>
    <p:sldId id="267" r:id="rId7"/>
    <p:sldId id="268" r:id="rId8"/>
    <p:sldId id="269" r:id="rId9"/>
    <p:sldId id="270" r:id="rId10"/>
    <p:sldId id="271" r:id="rId1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7BAD"/>
    <a:srgbClr val="CE739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1652" autoAdjust="0"/>
  </p:normalViewPr>
  <p:slideViewPr>
    <p:cSldViewPr>
      <p:cViewPr>
        <p:scale>
          <a:sx n="100" d="100"/>
          <a:sy n="100" d="100"/>
        </p:scale>
        <p:origin x="-1944" y="-22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17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71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717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17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17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417BAE5-E149-4A5F-8A84-42DBF474833B}"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pitchFamily="18" charset="0"/>
        <a:ea typeface="+mn-ea"/>
        <a:cs typeface="+mn-cs"/>
      </a:defRPr>
    </a:lvl1pPr>
    <a:lvl2pPr marL="457200" algn="l" rtl="0" fontAlgn="base">
      <a:spcBef>
        <a:spcPct val="30000"/>
      </a:spcBef>
      <a:spcAft>
        <a:spcPct val="0"/>
      </a:spcAft>
      <a:defRPr sz="1200" kern="1200">
        <a:solidFill>
          <a:schemeClr val="tx1"/>
        </a:solidFill>
        <a:latin typeface="Times" pitchFamily="18" charset="0"/>
        <a:ea typeface="+mn-ea"/>
        <a:cs typeface="+mn-cs"/>
      </a:defRPr>
    </a:lvl2pPr>
    <a:lvl3pPr marL="914400" algn="l" rtl="0" fontAlgn="base">
      <a:spcBef>
        <a:spcPct val="30000"/>
      </a:spcBef>
      <a:spcAft>
        <a:spcPct val="0"/>
      </a:spcAft>
      <a:defRPr sz="1200" kern="1200">
        <a:solidFill>
          <a:schemeClr val="tx1"/>
        </a:solidFill>
        <a:latin typeface="Times" pitchFamily="18" charset="0"/>
        <a:ea typeface="+mn-ea"/>
        <a:cs typeface="+mn-cs"/>
      </a:defRPr>
    </a:lvl3pPr>
    <a:lvl4pPr marL="1371600" algn="l" rtl="0" fontAlgn="base">
      <a:spcBef>
        <a:spcPct val="30000"/>
      </a:spcBef>
      <a:spcAft>
        <a:spcPct val="0"/>
      </a:spcAft>
      <a:defRPr sz="1200" kern="1200">
        <a:solidFill>
          <a:schemeClr val="tx1"/>
        </a:solidFill>
        <a:latin typeface="Times" pitchFamily="18" charset="0"/>
        <a:ea typeface="+mn-ea"/>
        <a:cs typeface="+mn-cs"/>
      </a:defRPr>
    </a:lvl4pPr>
    <a:lvl5pPr marL="1828800" algn="l" rtl="0" fontAlgn="base">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03C2DF-A394-432E-B571-BF8F11EB3C5E}" type="slidenum">
              <a:rPr lang="en-US"/>
              <a:pPr/>
              <a:t>1</a:t>
            </a:fld>
            <a:endParaRPr lang="en-US"/>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3B2045-0422-4697-85EF-4A70EE0879E5}" type="slidenum">
              <a:rPr lang="en-US"/>
              <a:pPr/>
              <a:t>2</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2297" name="Picture 9"/>
          <p:cNvPicPr>
            <a:picLocks noChangeAspect="1" noChangeArrowheads="1"/>
          </p:cNvPicPr>
          <p:nvPr userDrawn="1"/>
        </p:nvPicPr>
        <p:blipFill>
          <a:blip r:embed="rId2" cstate="print"/>
          <a:srcRect/>
          <a:stretch>
            <a:fillRect/>
          </a:stretch>
        </p:blipFill>
        <p:spPr bwMode="auto">
          <a:xfrm rot="7633358" flipH="1">
            <a:off x="4265613" y="4238625"/>
            <a:ext cx="2386012" cy="2852738"/>
          </a:xfrm>
          <a:prstGeom prst="rect">
            <a:avLst/>
          </a:prstGeom>
          <a:noFill/>
        </p:spPr>
      </p:pic>
      <p:pic>
        <p:nvPicPr>
          <p:cNvPr id="12298" name="Picture 10"/>
          <p:cNvPicPr>
            <a:picLocks noChangeAspect="1" noChangeArrowheads="1"/>
          </p:cNvPicPr>
          <p:nvPr userDrawn="1"/>
        </p:nvPicPr>
        <p:blipFill>
          <a:blip r:embed="rId3" cstate="print"/>
          <a:srcRect/>
          <a:stretch>
            <a:fillRect/>
          </a:stretch>
        </p:blipFill>
        <p:spPr bwMode="auto">
          <a:xfrm rot="12549979">
            <a:off x="6480175" y="4011613"/>
            <a:ext cx="2381250" cy="2846387"/>
          </a:xfrm>
          <a:prstGeom prst="rect">
            <a:avLst/>
          </a:prstGeom>
          <a:noFill/>
        </p:spPr>
      </p:pic>
      <p:pic>
        <p:nvPicPr>
          <p:cNvPr id="12295" name="Picture 7"/>
          <p:cNvPicPr>
            <a:picLocks noChangeAspect="1" noChangeArrowheads="1"/>
          </p:cNvPicPr>
          <p:nvPr userDrawn="1"/>
        </p:nvPicPr>
        <p:blipFill>
          <a:blip r:embed="rId4" cstate="print"/>
          <a:srcRect/>
          <a:stretch>
            <a:fillRect/>
          </a:stretch>
        </p:blipFill>
        <p:spPr bwMode="auto">
          <a:xfrm rot="9259446" flipH="1">
            <a:off x="684213" y="0"/>
            <a:ext cx="2381250" cy="2846388"/>
          </a:xfrm>
          <a:prstGeom prst="rect">
            <a:avLst/>
          </a:prstGeom>
          <a:noFill/>
        </p:spPr>
      </p:pic>
      <p:sp>
        <p:nvSpPr>
          <p:cNvPr id="12290" name="Rectangle 2"/>
          <p:cNvSpPr>
            <a:spLocks noGrp="1" noChangeArrowheads="1"/>
          </p:cNvSpPr>
          <p:nvPr>
            <p:ph type="ctrTitle"/>
          </p:nvPr>
        </p:nvSpPr>
        <p:spPr>
          <a:xfrm>
            <a:off x="685800" y="2492375"/>
            <a:ext cx="7772400" cy="1441450"/>
          </a:xfrm>
        </p:spPr>
        <p:txBody>
          <a:bodyPr/>
          <a:lstStyle>
            <a:lvl1pPr>
              <a:defRPr/>
            </a:lvl1pPr>
          </a:lstStyle>
          <a:p>
            <a:r>
              <a:rPr lang="en-US"/>
              <a:t>Click to edit Master title style</a:t>
            </a:r>
          </a:p>
        </p:txBody>
      </p:sp>
      <p:sp>
        <p:nvSpPr>
          <p:cNvPr id="12291" name="Rectangle 3"/>
          <p:cNvSpPr>
            <a:spLocks noGrp="1" noChangeArrowheads="1"/>
          </p:cNvSpPr>
          <p:nvPr>
            <p:ph type="subTitle" idx="1"/>
          </p:nvPr>
        </p:nvSpPr>
        <p:spPr>
          <a:xfrm>
            <a:off x="1371600" y="3886200"/>
            <a:ext cx="6400800" cy="658813"/>
          </a:xfrm>
        </p:spPr>
        <p:txBody>
          <a:bodyPr/>
          <a:lstStyle>
            <a:lvl1pPr marL="0" indent="0" algn="ctr">
              <a:buFontTx/>
              <a:buNone/>
              <a:defRPr sz="2400"/>
            </a:lvl1pPr>
          </a:lstStyle>
          <a:p>
            <a:r>
              <a:rPr lang="en-US"/>
              <a:t>Click to edit Master subtitle style</a:t>
            </a:r>
          </a:p>
        </p:txBody>
      </p:sp>
      <p:sp>
        <p:nvSpPr>
          <p:cNvPr id="12292" name="Rectangle 4"/>
          <p:cNvSpPr>
            <a:spLocks noGrp="1" noChangeArrowheads="1"/>
          </p:cNvSpPr>
          <p:nvPr>
            <p:ph type="dt" sz="half" idx="2"/>
          </p:nvPr>
        </p:nvSpPr>
        <p:spPr>
          <a:xfrm>
            <a:off x="457200" y="6245225"/>
            <a:ext cx="2133600" cy="476250"/>
          </a:xfrm>
        </p:spPr>
        <p:txBody>
          <a:bodyPr/>
          <a:lstStyle>
            <a:lvl1pPr>
              <a:defRPr/>
            </a:lvl1pPr>
          </a:lstStyle>
          <a:p>
            <a:endParaRPr lang="en-US"/>
          </a:p>
        </p:txBody>
      </p:sp>
      <p:sp>
        <p:nvSpPr>
          <p:cNvPr id="12293" name="Rectangle 5"/>
          <p:cNvSpPr>
            <a:spLocks noGrp="1" noChangeArrowheads="1"/>
          </p:cNvSpPr>
          <p:nvPr>
            <p:ph type="ftr" sz="quarter" idx="3"/>
          </p:nvPr>
        </p:nvSpPr>
        <p:spPr>
          <a:xfrm>
            <a:off x="3124200" y="6245225"/>
            <a:ext cx="2895600" cy="476250"/>
          </a:xfrm>
        </p:spPr>
        <p:txBody>
          <a:bodyPr/>
          <a:lstStyle>
            <a:lvl1pPr>
              <a:defRPr/>
            </a:lvl1pPr>
          </a:lstStyle>
          <a:p>
            <a:endParaRPr lang="en-US"/>
          </a:p>
        </p:txBody>
      </p:sp>
      <p:sp>
        <p:nvSpPr>
          <p:cNvPr id="12294" name="Rectangle 6"/>
          <p:cNvSpPr>
            <a:spLocks noGrp="1" noChangeArrowheads="1"/>
          </p:cNvSpPr>
          <p:nvPr>
            <p:ph type="sldNum" sz="quarter" idx="4"/>
          </p:nvPr>
        </p:nvSpPr>
        <p:spPr>
          <a:xfrm>
            <a:off x="6553200" y="6245225"/>
            <a:ext cx="2133600" cy="476250"/>
          </a:xfrm>
        </p:spPr>
        <p:txBody>
          <a:bodyPr/>
          <a:lstStyle>
            <a:lvl1pPr>
              <a:defRPr/>
            </a:lvl1pPr>
          </a:lstStyle>
          <a:p>
            <a:fld id="{718B29D3-E04C-48BD-B995-8CF7F1B5B084}" type="slidenum">
              <a:rPr lang="en-US"/>
              <a:pPr/>
              <a:t>‹#›</a:t>
            </a:fld>
            <a:endParaRPr lang="en-US"/>
          </a:p>
        </p:txBody>
      </p:sp>
      <p:pic>
        <p:nvPicPr>
          <p:cNvPr id="12299" name="Picture 11"/>
          <p:cNvPicPr>
            <a:picLocks noChangeAspect="1" noChangeArrowheads="1"/>
          </p:cNvPicPr>
          <p:nvPr userDrawn="1"/>
        </p:nvPicPr>
        <p:blipFill>
          <a:blip r:embed="rId5" cstate="print"/>
          <a:srcRect/>
          <a:stretch>
            <a:fillRect/>
          </a:stretch>
        </p:blipFill>
        <p:spPr bwMode="auto">
          <a:xfrm rot="1839897" flipH="1" flipV="1">
            <a:off x="3024188" y="0"/>
            <a:ext cx="2425700" cy="2894013"/>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C3641BE-7E0C-4E9E-90E6-C18EB479124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45138" y="152400"/>
            <a:ext cx="1619250" cy="59404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685800" y="152400"/>
            <a:ext cx="4706938" cy="59404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09F8E8A-486D-4C8E-BFF3-8DE9EED0F3E2}"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478588" cy="1143000"/>
          </a:xfrm>
        </p:spPr>
        <p:txBody>
          <a:bodyPr/>
          <a:lstStyle/>
          <a:p>
            <a:r>
              <a:rPr lang="en-US" smtClean="0"/>
              <a:t>Click to edit Master title style</a:t>
            </a:r>
            <a:endParaRPr lang="en-AU"/>
          </a:p>
        </p:txBody>
      </p:sp>
      <p:sp>
        <p:nvSpPr>
          <p:cNvPr id="3" name="Chart Placeholder 2"/>
          <p:cNvSpPr>
            <a:spLocks noGrp="1"/>
          </p:cNvSpPr>
          <p:nvPr>
            <p:ph type="chart" idx="1"/>
          </p:nvPr>
        </p:nvSpPr>
        <p:spPr>
          <a:xfrm>
            <a:off x="685800" y="1550988"/>
            <a:ext cx="6478588" cy="4541837"/>
          </a:xfrm>
        </p:spPr>
        <p:txBody>
          <a:bodyPr/>
          <a:lstStyle/>
          <a:p>
            <a:endParaRPr lang="en-AU"/>
          </a:p>
        </p:txBody>
      </p:sp>
      <p:sp>
        <p:nvSpPr>
          <p:cNvPr id="4" name="Date Placeholder 3"/>
          <p:cNvSpPr>
            <a:spLocks noGrp="1"/>
          </p:cNvSpPr>
          <p:nvPr>
            <p:ph type="dt" sz="half" idx="10"/>
          </p:nvPr>
        </p:nvSpPr>
        <p:spPr>
          <a:xfrm>
            <a:off x="685800" y="6248400"/>
            <a:ext cx="1905000" cy="457200"/>
          </a:xfr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AA26FA8C-62C8-4565-82E5-F9E1CDBF83E8}"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478588" cy="1143000"/>
          </a:xfrm>
        </p:spPr>
        <p:txBody>
          <a:bodyPr/>
          <a:lstStyle/>
          <a:p>
            <a:r>
              <a:rPr lang="en-US" smtClean="0"/>
              <a:t>Click to edit Master title style</a:t>
            </a:r>
            <a:endParaRPr lang="en-AU"/>
          </a:p>
        </p:txBody>
      </p:sp>
      <p:sp>
        <p:nvSpPr>
          <p:cNvPr id="3" name="Text Placeholder 2"/>
          <p:cNvSpPr>
            <a:spLocks noGrp="1"/>
          </p:cNvSpPr>
          <p:nvPr>
            <p:ph type="body" sz="half" idx="1"/>
          </p:nvPr>
        </p:nvSpPr>
        <p:spPr>
          <a:xfrm>
            <a:off x="685800" y="1550988"/>
            <a:ext cx="3162300" cy="45418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000500" y="1550988"/>
            <a:ext cx="3163888" cy="45418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F7250A90-A26F-4123-B747-C6F01B94796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233D29E-71C2-43F5-9B9E-4C320FFFF3D0}"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1A3678A-EBFE-4F8C-8121-9E197E47C16A}"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550988"/>
            <a:ext cx="3162300" cy="45418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000500" y="1550988"/>
            <a:ext cx="3163888" cy="45418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2B94685-1F45-463B-B8E1-C0632E68AAC4}"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5472F78D-5C1F-4231-9F46-EF7FF6CD1A84}"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112B4DB0-2C5C-468C-8C02-77415F55D532}"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C0E3F62-DF19-4025-9A49-C1FD9BD6B8DE}"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678D7D0-D69A-4641-B18F-C91FB13DF9F1}"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7FCCBDC-DFA9-4225-88B4-9653DE23DABF}"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2" name="Picture 8"/>
          <p:cNvPicPr>
            <a:picLocks noChangeAspect="1" noChangeArrowheads="1"/>
          </p:cNvPicPr>
          <p:nvPr userDrawn="1"/>
        </p:nvPicPr>
        <p:blipFill>
          <a:blip r:embed="rId15" cstate="print"/>
          <a:srcRect/>
          <a:stretch>
            <a:fillRect/>
          </a:stretch>
        </p:blipFill>
        <p:spPr bwMode="auto">
          <a:xfrm rot="8841229" flipH="1">
            <a:off x="7446963" y="123825"/>
            <a:ext cx="1357312" cy="1622425"/>
          </a:xfrm>
          <a:prstGeom prst="rect">
            <a:avLst/>
          </a:prstGeom>
          <a:noFill/>
        </p:spPr>
      </p:pic>
      <p:pic>
        <p:nvPicPr>
          <p:cNvPr id="1033" name="Picture 9"/>
          <p:cNvPicPr>
            <a:picLocks noChangeAspect="1" noChangeArrowheads="1"/>
          </p:cNvPicPr>
          <p:nvPr userDrawn="1"/>
        </p:nvPicPr>
        <p:blipFill>
          <a:blip r:embed="rId16" cstate="print"/>
          <a:srcRect/>
          <a:stretch>
            <a:fillRect/>
          </a:stretch>
        </p:blipFill>
        <p:spPr bwMode="auto">
          <a:xfrm rot="1170930" flipH="1" flipV="1">
            <a:off x="7524750" y="1762125"/>
            <a:ext cx="1358900" cy="1620838"/>
          </a:xfrm>
          <a:prstGeom prst="rect">
            <a:avLst/>
          </a:prstGeom>
          <a:noFill/>
        </p:spPr>
      </p:pic>
      <p:pic>
        <p:nvPicPr>
          <p:cNvPr id="1031" name="Picture 7"/>
          <p:cNvPicPr>
            <a:picLocks noChangeAspect="1" noChangeArrowheads="1"/>
          </p:cNvPicPr>
          <p:nvPr userDrawn="1"/>
        </p:nvPicPr>
        <p:blipFill>
          <a:blip r:embed="rId17" cstate="print"/>
          <a:srcRect/>
          <a:stretch>
            <a:fillRect/>
          </a:stretch>
        </p:blipFill>
        <p:spPr bwMode="auto">
          <a:xfrm rot="9587156" flipH="1">
            <a:off x="7351713" y="3562350"/>
            <a:ext cx="1357312" cy="1622425"/>
          </a:xfrm>
          <a:prstGeom prst="rect">
            <a:avLst/>
          </a:prstGeom>
          <a:noFill/>
        </p:spPr>
      </p:pic>
      <p:pic>
        <p:nvPicPr>
          <p:cNvPr id="1034" name="Picture 10"/>
          <p:cNvPicPr>
            <a:picLocks noChangeAspect="1" noChangeArrowheads="1"/>
          </p:cNvPicPr>
          <p:nvPr userDrawn="1"/>
        </p:nvPicPr>
        <p:blipFill>
          <a:blip r:embed="rId18" cstate="print"/>
          <a:srcRect/>
          <a:stretch>
            <a:fillRect/>
          </a:stretch>
        </p:blipFill>
        <p:spPr bwMode="auto">
          <a:xfrm rot="13374200">
            <a:off x="7502525" y="5157788"/>
            <a:ext cx="1414463" cy="1600200"/>
          </a:xfrm>
          <a:prstGeom prst="rect">
            <a:avLst/>
          </a:prstGeom>
          <a:noFill/>
        </p:spPr>
      </p:pic>
      <p:sp>
        <p:nvSpPr>
          <p:cNvPr id="1026" name="Rectangle 2"/>
          <p:cNvSpPr>
            <a:spLocks noGrp="1" noChangeArrowheads="1"/>
          </p:cNvSpPr>
          <p:nvPr>
            <p:ph type="title"/>
          </p:nvPr>
        </p:nvSpPr>
        <p:spPr bwMode="auto">
          <a:xfrm>
            <a:off x="685800" y="152400"/>
            <a:ext cx="6478588" cy="1143000"/>
          </a:xfrm>
          <a:prstGeom prst="rect">
            <a:avLst/>
          </a:prstGeom>
          <a:noFill/>
          <a:ln w="9525">
            <a:noFill/>
            <a:miter lim="800000"/>
            <a:headEnd/>
            <a:tailEnd/>
          </a:ln>
          <a:effectLst/>
        </p:spPr>
        <p:txBody>
          <a:bodyPr vert="horz" wrap="square" lIns="37800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550988"/>
            <a:ext cx="6478588" cy="4541837"/>
          </a:xfrm>
          <a:prstGeom prst="rect">
            <a:avLst/>
          </a:prstGeom>
          <a:noFill/>
          <a:ln w="9525">
            <a:noFill/>
            <a:miter lim="800000"/>
            <a:headEnd/>
            <a:tailEnd/>
          </a:ln>
          <a:effectLst/>
        </p:spPr>
        <p:txBody>
          <a:bodyPr vert="horz" wrap="square" lIns="55800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0A3BB752-C10B-4A6E-A316-9BDB81BB5D1D}"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fontAlgn="base">
        <a:spcBef>
          <a:spcPct val="0"/>
        </a:spcBef>
        <a:spcAft>
          <a:spcPct val="0"/>
        </a:spcAft>
        <a:defRPr sz="3600">
          <a:solidFill>
            <a:schemeClr val="tx2"/>
          </a:solidFill>
          <a:latin typeface="+mj-lt"/>
          <a:ea typeface="+mj-ea"/>
          <a:cs typeface="+mj-cs"/>
        </a:defRPr>
      </a:lvl1pPr>
      <a:lvl2pPr algn="ctr" rtl="0" fontAlgn="base">
        <a:spcBef>
          <a:spcPct val="0"/>
        </a:spcBef>
        <a:spcAft>
          <a:spcPct val="0"/>
        </a:spcAft>
        <a:defRPr sz="3600">
          <a:solidFill>
            <a:schemeClr val="tx2"/>
          </a:solidFill>
          <a:latin typeface="Tahoma" charset="0"/>
        </a:defRPr>
      </a:lvl2pPr>
      <a:lvl3pPr algn="ctr" rtl="0" fontAlgn="base">
        <a:spcBef>
          <a:spcPct val="0"/>
        </a:spcBef>
        <a:spcAft>
          <a:spcPct val="0"/>
        </a:spcAft>
        <a:defRPr sz="3600">
          <a:solidFill>
            <a:schemeClr val="tx2"/>
          </a:solidFill>
          <a:latin typeface="Tahoma" charset="0"/>
        </a:defRPr>
      </a:lvl3pPr>
      <a:lvl4pPr algn="ctr" rtl="0" fontAlgn="base">
        <a:spcBef>
          <a:spcPct val="0"/>
        </a:spcBef>
        <a:spcAft>
          <a:spcPct val="0"/>
        </a:spcAft>
        <a:defRPr sz="3600">
          <a:solidFill>
            <a:schemeClr val="tx2"/>
          </a:solidFill>
          <a:latin typeface="Tahoma" charset="0"/>
        </a:defRPr>
      </a:lvl4pPr>
      <a:lvl5pPr algn="ctr" rtl="0" fontAlgn="base">
        <a:spcBef>
          <a:spcPct val="0"/>
        </a:spcBef>
        <a:spcAft>
          <a:spcPct val="0"/>
        </a:spcAft>
        <a:defRPr sz="3600">
          <a:solidFill>
            <a:schemeClr val="tx2"/>
          </a:solidFill>
          <a:latin typeface="Tahoma" charset="0"/>
        </a:defRPr>
      </a:lvl5pPr>
      <a:lvl6pPr marL="457200" algn="ctr" rtl="0" fontAlgn="base">
        <a:spcBef>
          <a:spcPct val="0"/>
        </a:spcBef>
        <a:spcAft>
          <a:spcPct val="0"/>
        </a:spcAft>
        <a:defRPr sz="3600">
          <a:solidFill>
            <a:schemeClr val="tx2"/>
          </a:solidFill>
          <a:latin typeface="Tahoma" charset="0"/>
        </a:defRPr>
      </a:lvl6pPr>
      <a:lvl7pPr marL="914400" algn="ctr" rtl="0" fontAlgn="base">
        <a:spcBef>
          <a:spcPct val="0"/>
        </a:spcBef>
        <a:spcAft>
          <a:spcPct val="0"/>
        </a:spcAft>
        <a:defRPr sz="3600">
          <a:solidFill>
            <a:schemeClr val="tx2"/>
          </a:solidFill>
          <a:latin typeface="Tahoma" charset="0"/>
        </a:defRPr>
      </a:lvl7pPr>
      <a:lvl8pPr marL="1371600" algn="ctr" rtl="0" fontAlgn="base">
        <a:spcBef>
          <a:spcPct val="0"/>
        </a:spcBef>
        <a:spcAft>
          <a:spcPct val="0"/>
        </a:spcAft>
        <a:defRPr sz="3600">
          <a:solidFill>
            <a:schemeClr val="tx2"/>
          </a:solidFill>
          <a:latin typeface="Tahoma" charset="0"/>
        </a:defRPr>
      </a:lvl8pPr>
      <a:lvl9pPr marL="1828800" algn="ctr" rtl="0" fontAlgn="base">
        <a:spcBef>
          <a:spcPct val="0"/>
        </a:spcBef>
        <a:spcAft>
          <a:spcPct val="0"/>
        </a:spcAft>
        <a:defRPr sz="3600">
          <a:solidFill>
            <a:schemeClr val="tx2"/>
          </a:solidFill>
          <a:latin typeface="Tahoma" charset="0"/>
        </a:defRPr>
      </a:lvl9pPr>
    </p:titleStyle>
    <p:bodyStyle>
      <a:lvl1pPr marL="342900" indent="-342900" algn="l" rtl="0" fontAlgn="base">
        <a:spcBef>
          <a:spcPct val="20000"/>
        </a:spcBef>
        <a:spcAft>
          <a:spcPct val="0"/>
        </a:spcAft>
        <a:buClr>
          <a:schemeClr val="hlink"/>
        </a:buClr>
        <a:buChar char="•"/>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Char char="–"/>
        <a:defRPr sz="2800">
          <a:solidFill>
            <a:schemeClr val="tx1"/>
          </a:solidFill>
          <a:latin typeface="+mn-lt"/>
        </a:defRPr>
      </a:lvl2pPr>
      <a:lvl3pPr marL="1143000" indent="-228600" algn="l" rtl="0" fontAlgn="base">
        <a:spcBef>
          <a:spcPct val="20000"/>
        </a:spcBef>
        <a:spcAft>
          <a:spcPct val="0"/>
        </a:spcAft>
        <a:buClr>
          <a:schemeClr val="hlink"/>
        </a:buClr>
        <a:buChar char="•"/>
        <a:defRPr sz="2400">
          <a:solidFill>
            <a:schemeClr val="tx1"/>
          </a:solidFill>
          <a:latin typeface="+mn-lt"/>
        </a:defRPr>
      </a:lvl3pPr>
      <a:lvl4pPr marL="1600200" indent="-228600" algn="l" rtl="0" fontAlgn="base">
        <a:spcBef>
          <a:spcPct val="20000"/>
        </a:spcBef>
        <a:spcAft>
          <a:spcPct val="0"/>
        </a:spcAft>
        <a:buClr>
          <a:schemeClr val="hlink"/>
        </a:buClr>
        <a:buChar char="–"/>
        <a:defRPr sz="2000">
          <a:solidFill>
            <a:schemeClr val="tx1"/>
          </a:solidFill>
          <a:latin typeface="+mn-lt"/>
        </a:defRPr>
      </a:lvl4pPr>
      <a:lvl5pPr marL="2057400" indent="-228600" algn="l" rtl="0" fontAlgn="base">
        <a:spcBef>
          <a:spcPct val="20000"/>
        </a:spcBef>
        <a:spcAft>
          <a:spcPct val="0"/>
        </a:spcAft>
        <a:buClr>
          <a:schemeClr val="hlink"/>
        </a:buClr>
        <a:buChar char="»"/>
        <a:defRPr sz="2000">
          <a:solidFill>
            <a:schemeClr val="tx1"/>
          </a:solidFill>
          <a:latin typeface="+mn-lt"/>
        </a:defRPr>
      </a:lvl5pPr>
      <a:lvl6pPr marL="2514600" indent="-228600" algn="l" rtl="0" fontAlgn="base">
        <a:spcBef>
          <a:spcPct val="20000"/>
        </a:spcBef>
        <a:spcAft>
          <a:spcPct val="0"/>
        </a:spcAft>
        <a:buClr>
          <a:schemeClr val="hlink"/>
        </a:buClr>
        <a:buChar char="»"/>
        <a:defRPr sz="2000">
          <a:solidFill>
            <a:schemeClr val="tx1"/>
          </a:solidFill>
          <a:latin typeface="+mn-lt"/>
        </a:defRPr>
      </a:lvl6pPr>
      <a:lvl7pPr marL="2971800" indent="-228600" algn="l" rtl="0" fontAlgn="base">
        <a:spcBef>
          <a:spcPct val="20000"/>
        </a:spcBef>
        <a:spcAft>
          <a:spcPct val="0"/>
        </a:spcAft>
        <a:buClr>
          <a:schemeClr val="hlink"/>
        </a:buClr>
        <a:buChar char="»"/>
        <a:defRPr sz="2000">
          <a:solidFill>
            <a:schemeClr val="tx1"/>
          </a:solidFill>
          <a:latin typeface="+mn-lt"/>
        </a:defRPr>
      </a:lvl7pPr>
      <a:lvl8pPr marL="3429000" indent="-228600" algn="l" rtl="0" fontAlgn="base">
        <a:spcBef>
          <a:spcPct val="20000"/>
        </a:spcBef>
        <a:spcAft>
          <a:spcPct val="0"/>
        </a:spcAft>
        <a:buClr>
          <a:schemeClr val="hlink"/>
        </a:buClr>
        <a:buChar char="»"/>
        <a:defRPr sz="2000">
          <a:solidFill>
            <a:schemeClr val="tx1"/>
          </a:solidFill>
          <a:latin typeface="+mn-lt"/>
        </a:defRPr>
      </a:lvl8pPr>
      <a:lvl9pPr marL="3886200" indent="-228600" algn="l" rtl="0" fontAlgn="base">
        <a:spcBef>
          <a:spcPct val="20000"/>
        </a:spcBef>
        <a:spcAft>
          <a:spcPct val="0"/>
        </a:spcAft>
        <a:buClr>
          <a:schemeClr val="hlink"/>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685800" y="2519363"/>
            <a:ext cx="7772400" cy="1120775"/>
          </a:xfrm>
        </p:spPr>
        <p:txBody>
          <a:bodyPr/>
          <a:lstStyle/>
          <a:p>
            <a:r>
              <a:rPr lang="en-US" dirty="0" smtClean="0"/>
              <a:t>Democratic Discipline</a:t>
            </a:r>
            <a:br>
              <a:rPr lang="en-US" dirty="0" smtClean="0"/>
            </a:br>
            <a:r>
              <a:rPr lang="en-US" dirty="0" smtClean="0"/>
              <a:t>Mistaken Goals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Wendy</a:t>
            </a:r>
            <a:endParaRPr lang="en-AU" dirty="0"/>
          </a:p>
        </p:txBody>
      </p:sp>
      <p:sp>
        <p:nvSpPr>
          <p:cNvPr id="3" name="Content Placeholder 2"/>
          <p:cNvSpPr>
            <a:spLocks noGrp="1"/>
          </p:cNvSpPr>
          <p:nvPr>
            <p:ph idx="1"/>
          </p:nvPr>
        </p:nvSpPr>
        <p:spPr>
          <a:xfrm>
            <a:off x="359532" y="1592796"/>
            <a:ext cx="7668852" cy="4541837"/>
          </a:xfrm>
        </p:spPr>
        <p:txBody>
          <a:bodyPr/>
          <a:lstStyle/>
          <a:p>
            <a:r>
              <a:rPr lang="en-AU" sz="2000" b="1" dirty="0" smtClean="0"/>
              <a:t>When the PE teacher is organising softball teams, Wendy positions herself behind other students and moves towards the back of the group, hoping not to be seen and selected to play on one of the teams. </a:t>
            </a:r>
          </a:p>
          <a:p>
            <a:r>
              <a:rPr lang="en-AU" sz="2000" b="1" dirty="0" smtClean="0"/>
              <a:t>Finally, when she is selected in last position, she says she is not feeling well enough to play today.</a:t>
            </a:r>
            <a:endParaRPr lang="en-AU" sz="2000" dirty="0" smtClean="0"/>
          </a:p>
          <a:p>
            <a:endParaRPr lang="en-AU" sz="2000" dirty="0"/>
          </a:p>
        </p:txBody>
      </p:sp>
      <p:pic>
        <p:nvPicPr>
          <p:cNvPr id="49154" name="Picture 2" descr="http://www.bbc.co.uk/blogs/parents/sad_child.jpg"/>
          <p:cNvPicPr>
            <a:picLocks noChangeAspect="1" noChangeArrowheads="1"/>
          </p:cNvPicPr>
          <p:nvPr/>
        </p:nvPicPr>
        <p:blipFill>
          <a:blip r:embed="rId2" cstate="print"/>
          <a:srcRect/>
          <a:stretch>
            <a:fillRect/>
          </a:stretch>
        </p:blipFill>
        <p:spPr bwMode="auto">
          <a:xfrm>
            <a:off x="3006422" y="3825044"/>
            <a:ext cx="3551281" cy="2376264"/>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www.examiner.com/images/blog/EXID24855/images/attentionseekimage2(1).jpg"/>
          <p:cNvPicPr>
            <a:picLocks noChangeAspect="1" noChangeArrowheads="1"/>
          </p:cNvPicPr>
          <p:nvPr/>
        </p:nvPicPr>
        <p:blipFill>
          <a:blip r:embed="rId3" cstate="print"/>
          <a:srcRect/>
          <a:stretch>
            <a:fillRect/>
          </a:stretch>
        </p:blipFill>
        <p:spPr bwMode="auto">
          <a:xfrm>
            <a:off x="647564" y="512676"/>
            <a:ext cx="2664296" cy="2664296"/>
          </a:xfrm>
          <a:prstGeom prst="rect">
            <a:avLst/>
          </a:prstGeom>
          <a:noFill/>
        </p:spPr>
      </p:pic>
      <p:pic>
        <p:nvPicPr>
          <p:cNvPr id="20484" name="Picture 4" descr="http://4.bp.blogspot.com/_x3bD_KZ9NRM/TFhxkffoeQI/AAAAAAAAAU4/ppvc4DHWq6g/s1600/annoyed.jpg"/>
          <p:cNvPicPr>
            <a:picLocks noChangeAspect="1" noChangeArrowheads="1"/>
          </p:cNvPicPr>
          <p:nvPr/>
        </p:nvPicPr>
        <p:blipFill>
          <a:blip r:embed="rId4" cstate="print"/>
          <a:srcRect/>
          <a:stretch>
            <a:fillRect/>
          </a:stretch>
        </p:blipFill>
        <p:spPr bwMode="auto">
          <a:xfrm>
            <a:off x="4355976" y="152636"/>
            <a:ext cx="3089579" cy="3350146"/>
          </a:xfrm>
          <a:prstGeom prst="rect">
            <a:avLst/>
          </a:prstGeom>
          <a:noFill/>
        </p:spPr>
      </p:pic>
      <p:graphicFrame>
        <p:nvGraphicFramePr>
          <p:cNvPr id="8" name="Table 7"/>
          <p:cNvGraphicFramePr>
            <a:graphicFrameLocks noGrp="1"/>
          </p:cNvGraphicFramePr>
          <p:nvPr/>
        </p:nvGraphicFramePr>
        <p:xfrm>
          <a:off x="323528" y="3897052"/>
          <a:ext cx="8352928" cy="1962912"/>
        </p:xfrm>
        <a:graphic>
          <a:graphicData uri="http://schemas.openxmlformats.org/drawingml/2006/table">
            <a:tbl>
              <a:tblPr/>
              <a:tblGrid>
                <a:gridCol w="1836204"/>
                <a:gridCol w="1512168"/>
                <a:gridCol w="972108"/>
                <a:gridCol w="1705931"/>
                <a:gridCol w="2326517"/>
              </a:tblGrid>
              <a:tr h="405163">
                <a:tc>
                  <a:txBody>
                    <a:bodyPr/>
                    <a:lstStyle/>
                    <a:p>
                      <a:pPr>
                        <a:lnSpc>
                          <a:spcPct val="115000"/>
                        </a:lnSpc>
                        <a:spcAft>
                          <a:spcPts val="0"/>
                        </a:spcAft>
                      </a:pPr>
                      <a:r>
                        <a:rPr lang="en-AU" sz="1400" dirty="0">
                          <a:latin typeface="Calibri"/>
                          <a:ea typeface="Calibri"/>
                          <a:cs typeface="Times New Roman"/>
                        </a:rPr>
                        <a:t>Student’s Mistaken Belief</a:t>
                      </a: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AU" sz="1400" dirty="0">
                          <a:latin typeface="Calibri"/>
                          <a:ea typeface="Calibri"/>
                          <a:cs typeface="Times New Roman"/>
                        </a:rPr>
                        <a:t>Examples of behaviour</a:t>
                      </a: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AU" sz="1400">
                          <a:latin typeface="Calibri"/>
                          <a:ea typeface="Calibri"/>
                          <a:cs typeface="Times New Roman"/>
                        </a:rPr>
                        <a:t>Teachers reaction</a:t>
                      </a: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AU" sz="1400">
                          <a:latin typeface="Calibri"/>
                          <a:ea typeface="Calibri"/>
                          <a:cs typeface="Times New Roman"/>
                        </a:rPr>
                        <a:t>Students reaction to intervention</a:t>
                      </a: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AU" sz="1400" dirty="0" smtClean="0">
                          <a:latin typeface="Calibri"/>
                          <a:ea typeface="Calibri"/>
                          <a:cs typeface="Times New Roman"/>
                        </a:rPr>
                        <a:t>Corrective Strategies</a:t>
                      </a:r>
                      <a:endParaRPr lang="en-AU" sz="1400" dirty="0">
                        <a:latin typeface="Calibri"/>
                        <a:ea typeface="Calibri"/>
                        <a:cs typeface="Times New Roman"/>
                      </a:endParaRP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15488">
                <a:tc>
                  <a:txBody>
                    <a:bodyPr/>
                    <a:lstStyle/>
                    <a:p>
                      <a:pPr>
                        <a:lnSpc>
                          <a:spcPct val="115000"/>
                        </a:lnSpc>
                        <a:spcAft>
                          <a:spcPts val="0"/>
                        </a:spcAft>
                      </a:pPr>
                      <a:r>
                        <a:rPr lang="en-AU" sz="1400" dirty="0">
                          <a:latin typeface="Calibri"/>
                          <a:ea typeface="Calibri"/>
                          <a:cs typeface="Times New Roman"/>
                        </a:rPr>
                        <a:t>The student feels part of the class only when getting attention from other students or the teacher</a:t>
                      </a: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AU" sz="1400" dirty="0">
                          <a:latin typeface="Calibri"/>
                          <a:ea typeface="Calibri"/>
                          <a:cs typeface="Times New Roman"/>
                        </a:rPr>
                        <a:t>Constantly demands attention</a:t>
                      </a:r>
                    </a:p>
                    <a:p>
                      <a:pPr>
                        <a:lnSpc>
                          <a:spcPct val="115000"/>
                        </a:lnSpc>
                        <a:spcAft>
                          <a:spcPts val="0"/>
                        </a:spcAft>
                      </a:pPr>
                      <a:r>
                        <a:rPr lang="en-AU" sz="1400" dirty="0">
                          <a:latin typeface="Calibri"/>
                          <a:ea typeface="Calibri"/>
                          <a:cs typeface="Times New Roman"/>
                        </a:rPr>
                        <a:t>Wants to be the teacher’s pet</a:t>
                      </a:r>
                    </a:p>
                    <a:p>
                      <a:pPr>
                        <a:lnSpc>
                          <a:spcPct val="115000"/>
                        </a:lnSpc>
                        <a:spcAft>
                          <a:spcPts val="0"/>
                        </a:spcAft>
                      </a:pPr>
                      <a:r>
                        <a:rPr lang="en-AU" sz="1400" dirty="0">
                          <a:latin typeface="Calibri"/>
                          <a:ea typeface="Calibri"/>
                          <a:cs typeface="Times New Roman"/>
                        </a:rPr>
                        <a:t>Shows off</a:t>
                      </a:r>
                    </a:p>
                    <a:p>
                      <a:pPr>
                        <a:lnSpc>
                          <a:spcPct val="115000"/>
                        </a:lnSpc>
                        <a:spcAft>
                          <a:spcPts val="0"/>
                        </a:spcAft>
                      </a:pPr>
                      <a:r>
                        <a:rPr lang="en-AU" sz="1400" dirty="0">
                          <a:latin typeface="Calibri"/>
                          <a:ea typeface="Calibri"/>
                          <a:cs typeface="Times New Roman"/>
                        </a:rPr>
                        <a:t>Class clown</a:t>
                      </a: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AU" sz="1400" dirty="0">
                          <a:latin typeface="Calibri"/>
                          <a:ea typeface="Calibri"/>
                          <a:cs typeface="Times New Roman"/>
                        </a:rPr>
                        <a:t>Annoyance / irritated</a:t>
                      </a: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AU" sz="1400" dirty="0">
                          <a:latin typeface="Calibri"/>
                          <a:ea typeface="Calibri"/>
                          <a:cs typeface="Times New Roman"/>
                        </a:rPr>
                        <a:t>Stops momentarily but then resumes</a:t>
                      </a: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AU" sz="1400" dirty="0" smtClean="0">
                          <a:latin typeface="Calibri"/>
                          <a:ea typeface="Calibri"/>
                          <a:cs typeface="Times New Roman"/>
                        </a:rPr>
                        <a:t>Never give</a:t>
                      </a:r>
                      <a:r>
                        <a:rPr lang="en-AU" sz="1400" baseline="0" dirty="0" smtClean="0">
                          <a:latin typeface="Calibri"/>
                          <a:ea typeface="Calibri"/>
                          <a:cs typeface="Times New Roman"/>
                        </a:rPr>
                        <a:t> attention</a:t>
                      </a:r>
                    </a:p>
                    <a:p>
                      <a:pPr>
                        <a:lnSpc>
                          <a:spcPct val="115000"/>
                        </a:lnSpc>
                        <a:spcAft>
                          <a:spcPts val="0"/>
                        </a:spcAft>
                      </a:pPr>
                      <a:r>
                        <a:rPr lang="en-AU" sz="1400" baseline="0" dirty="0" smtClean="0">
                          <a:latin typeface="Calibri"/>
                          <a:ea typeface="Calibri"/>
                          <a:cs typeface="Times New Roman"/>
                        </a:rPr>
                        <a:t>Ignore</a:t>
                      </a:r>
                    </a:p>
                    <a:p>
                      <a:pPr>
                        <a:lnSpc>
                          <a:spcPct val="115000"/>
                        </a:lnSpc>
                        <a:spcAft>
                          <a:spcPts val="0"/>
                        </a:spcAft>
                      </a:pPr>
                      <a:r>
                        <a:rPr lang="en-AU" sz="1400" baseline="0" dirty="0" smtClean="0">
                          <a:latin typeface="Calibri"/>
                          <a:ea typeface="Calibri"/>
                          <a:cs typeface="Times New Roman"/>
                        </a:rPr>
                        <a:t>Don’t punish, nag</a:t>
                      </a:r>
                    </a:p>
                    <a:p>
                      <a:pPr>
                        <a:lnSpc>
                          <a:spcPct val="115000"/>
                        </a:lnSpc>
                        <a:spcAft>
                          <a:spcPts val="0"/>
                        </a:spcAft>
                      </a:pPr>
                      <a:r>
                        <a:rPr lang="en-AU" sz="1400" baseline="0" dirty="0" smtClean="0">
                          <a:latin typeface="Calibri"/>
                          <a:ea typeface="Calibri"/>
                          <a:cs typeface="Times New Roman"/>
                        </a:rPr>
                        <a:t>Never show annoyance</a:t>
                      </a:r>
                    </a:p>
                    <a:p>
                      <a:pPr>
                        <a:lnSpc>
                          <a:spcPct val="115000"/>
                        </a:lnSpc>
                        <a:spcAft>
                          <a:spcPts val="0"/>
                        </a:spcAft>
                      </a:pPr>
                      <a:r>
                        <a:rPr lang="en-AU" sz="1400" baseline="0" dirty="0" smtClean="0">
                          <a:latin typeface="Calibri"/>
                          <a:ea typeface="Calibri"/>
                          <a:cs typeface="Times New Roman"/>
                        </a:rPr>
                        <a:t>Give attention at any other time</a:t>
                      </a:r>
                      <a:endParaRPr lang="en-AU" sz="1400" dirty="0">
                        <a:latin typeface="Calibri"/>
                        <a:ea typeface="Calibri"/>
                        <a:cs typeface="Times New Roman"/>
                      </a:endParaRP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http://daycaredaze.files.wordpress.com/2009/05/tantrum.jpg"/>
          <p:cNvPicPr>
            <a:picLocks noChangeAspect="1" noChangeArrowheads="1"/>
          </p:cNvPicPr>
          <p:nvPr/>
        </p:nvPicPr>
        <p:blipFill>
          <a:blip r:embed="rId2" cstate="print"/>
          <a:srcRect/>
          <a:stretch>
            <a:fillRect/>
          </a:stretch>
        </p:blipFill>
        <p:spPr bwMode="auto">
          <a:xfrm>
            <a:off x="611560" y="656692"/>
            <a:ext cx="2228850" cy="2476501"/>
          </a:xfrm>
          <a:prstGeom prst="rect">
            <a:avLst/>
          </a:prstGeom>
          <a:noFill/>
        </p:spPr>
      </p:pic>
      <p:pic>
        <p:nvPicPr>
          <p:cNvPr id="46084" name="Picture 4" descr="http://3.bp.blogspot.com/-ih1-juLfqb8/TlQ2BszPtYI/AAAAAAAAAoE/0JP0jv6MYC4/s1600/scared.jpg"/>
          <p:cNvPicPr>
            <a:picLocks noChangeAspect="1" noChangeArrowheads="1"/>
          </p:cNvPicPr>
          <p:nvPr/>
        </p:nvPicPr>
        <p:blipFill>
          <a:blip r:embed="rId3" cstate="print"/>
          <a:srcRect/>
          <a:stretch>
            <a:fillRect/>
          </a:stretch>
        </p:blipFill>
        <p:spPr bwMode="auto">
          <a:xfrm>
            <a:off x="5184068" y="584684"/>
            <a:ext cx="2257425" cy="2857500"/>
          </a:xfrm>
          <a:prstGeom prst="rect">
            <a:avLst/>
          </a:prstGeom>
          <a:noFill/>
        </p:spPr>
      </p:pic>
      <p:graphicFrame>
        <p:nvGraphicFramePr>
          <p:cNvPr id="6" name="Table 5"/>
          <p:cNvGraphicFramePr>
            <a:graphicFrameLocks noGrp="1"/>
          </p:cNvGraphicFramePr>
          <p:nvPr/>
        </p:nvGraphicFramePr>
        <p:xfrm>
          <a:off x="503548" y="3933056"/>
          <a:ext cx="7452827" cy="2208276"/>
        </p:xfrm>
        <a:graphic>
          <a:graphicData uri="http://schemas.openxmlformats.org/drawingml/2006/table">
            <a:tbl>
              <a:tblPr/>
              <a:tblGrid>
                <a:gridCol w="1386738"/>
                <a:gridCol w="1386738"/>
                <a:gridCol w="1150960"/>
                <a:gridCol w="1622515"/>
                <a:gridCol w="1905876"/>
              </a:tblGrid>
              <a:tr h="261147">
                <a:tc>
                  <a:txBody>
                    <a:bodyPr/>
                    <a:lstStyle/>
                    <a:p>
                      <a:pPr>
                        <a:lnSpc>
                          <a:spcPct val="115000"/>
                        </a:lnSpc>
                        <a:spcAft>
                          <a:spcPts val="0"/>
                        </a:spcAft>
                      </a:pPr>
                      <a:r>
                        <a:rPr lang="en-AU" sz="1400" dirty="0">
                          <a:latin typeface="Calibri"/>
                          <a:ea typeface="Calibri"/>
                          <a:cs typeface="Times New Roman"/>
                        </a:rPr>
                        <a:t>Student’s Mistaken Belief</a:t>
                      </a: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AU" sz="1400">
                          <a:latin typeface="Calibri"/>
                          <a:ea typeface="Calibri"/>
                          <a:cs typeface="Times New Roman"/>
                        </a:rPr>
                        <a:t>Examples of behaviour</a:t>
                      </a: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AU" sz="1400">
                          <a:latin typeface="Calibri"/>
                          <a:ea typeface="Calibri"/>
                          <a:cs typeface="Times New Roman"/>
                        </a:rPr>
                        <a:t>Teachers reaction</a:t>
                      </a: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AU" sz="1400">
                          <a:latin typeface="Calibri"/>
                          <a:ea typeface="Calibri"/>
                          <a:cs typeface="Times New Roman"/>
                        </a:rPr>
                        <a:t>Students reaction to intervention</a:t>
                      </a: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AU" sz="1400" dirty="0" smtClean="0">
                          <a:latin typeface="Calibri"/>
                          <a:ea typeface="Calibri"/>
                          <a:cs typeface="Times New Roman"/>
                        </a:rPr>
                        <a:t>Corrective Procedures</a:t>
                      </a:r>
                      <a:endParaRPr lang="en-AU" sz="1400" dirty="0">
                        <a:latin typeface="Calibri"/>
                        <a:ea typeface="Calibri"/>
                        <a:cs typeface="Times New Roman"/>
                      </a:endParaRP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2866">
                <a:tc>
                  <a:txBody>
                    <a:bodyPr/>
                    <a:lstStyle/>
                    <a:p>
                      <a:pPr>
                        <a:lnSpc>
                          <a:spcPct val="115000"/>
                        </a:lnSpc>
                        <a:spcAft>
                          <a:spcPts val="0"/>
                        </a:spcAft>
                      </a:pPr>
                      <a:r>
                        <a:rPr lang="en-AU" sz="1400" dirty="0">
                          <a:latin typeface="Calibri"/>
                          <a:ea typeface="Calibri"/>
                          <a:cs typeface="Times New Roman"/>
                        </a:rPr>
                        <a:t>The student feels part of the class when controlling the teacher or other students</a:t>
                      </a: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AU" sz="1400" dirty="0">
                          <a:latin typeface="Calibri"/>
                          <a:ea typeface="Calibri"/>
                          <a:cs typeface="Times New Roman"/>
                        </a:rPr>
                        <a:t>Contradicts</a:t>
                      </a:r>
                    </a:p>
                    <a:p>
                      <a:pPr>
                        <a:lnSpc>
                          <a:spcPct val="115000"/>
                        </a:lnSpc>
                        <a:spcAft>
                          <a:spcPts val="0"/>
                        </a:spcAft>
                      </a:pPr>
                      <a:r>
                        <a:rPr lang="en-AU" sz="1400" dirty="0">
                          <a:latin typeface="Calibri"/>
                          <a:ea typeface="Calibri"/>
                          <a:cs typeface="Times New Roman"/>
                        </a:rPr>
                        <a:t>Lies</a:t>
                      </a:r>
                    </a:p>
                    <a:p>
                      <a:pPr>
                        <a:lnSpc>
                          <a:spcPct val="115000"/>
                        </a:lnSpc>
                        <a:spcAft>
                          <a:spcPts val="0"/>
                        </a:spcAft>
                      </a:pPr>
                      <a:r>
                        <a:rPr lang="en-AU" sz="1400" dirty="0">
                          <a:latin typeface="Calibri"/>
                          <a:ea typeface="Calibri"/>
                          <a:cs typeface="Times New Roman"/>
                        </a:rPr>
                        <a:t>Temper tantrum</a:t>
                      </a:r>
                    </a:p>
                    <a:p>
                      <a:pPr>
                        <a:lnSpc>
                          <a:spcPct val="115000"/>
                        </a:lnSpc>
                        <a:spcAft>
                          <a:spcPts val="0"/>
                        </a:spcAft>
                      </a:pPr>
                      <a:r>
                        <a:rPr lang="en-AU" sz="1400" dirty="0">
                          <a:latin typeface="Calibri"/>
                          <a:ea typeface="Calibri"/>
                          <a:cs typeface="Times New Roman"/>
                        </a:rPr>
                        <a:t>Questions teacher’s authority or knowledge</a:t>
                      </a: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AU" sz="1400" dirty="0">
                          <a:latin typeface="Calibri"/>
                          <a:ea typeface="Calibri"/>
                          <a:cs typeface="Times New Roman"/>
                        </a:rPr>
                        <a:t>Professionally threatened</a:t>
                      </a: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AU" sz="1400" dirty="0">
                          <a:latin typeface="Calibri"/>
                          <a:ea typeface="Calibri"/>
                          <a:cs typeface="Times New Roman"/>
                        </a:rPr>
                        <a:t>Continues to verbally or physically defy the teacher</a:t>
                      </a: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AU" sz="1400" dirty="0" smtClean="0">
                          <a:latin typeface="Calibri"/>
                          <a:ea typeface="Calibri"/>
                          <a:cs typeface="Times New Roman"/>
                        </a:rPr>
                        <a:t>Don’t fight or give in</a:t>
                      </a:r>
                    </a:p>
                    <a:p>
                      <a:pPr>
                        <a:lnSpc>
                          <a:spcPct val="115000"/>
                        </a:lnSpc>
                        <a:spcAft>
                          <a:spcPts val="0"/>
                        </a:spcAft>
                      </a:pPr>
                      <a:r>
                        <a:rPr lang="en-AU" sz="1400" dirty="0" smtClean="0">
                          <a:latin typeface="Calibri"/>
                          <a:ea typeface="Calibri"/>
                          <a:cs typeface="Times New Roman"/>
                        </a:rPr>
                        <a:t>Avoid power struggle</a:t>
                      </a:r>
                    </a:p>
                    <a:p>
                      <a:pPr>
                        <a:lnSpc>
                          <a:spcPct val="115000"/>
                        </a:lnSpc>
                        <a:spcAft>
                          <a:spcPts val="0"/>
                        </a:spcAft>
                      </a:pPr>
                      <a:r>
                        <a:rPr lang="en-AU" sz="1400" dirty="0" smtClean="0">
                          <a:latin typeface="Calibri"/>
                          <a:ea typeface="Calibri"/>
                          <a:cs typeface="Times New Roman"/>
                        </a:rPr>
                        <a:t>Respect child</a:t>
                      </a:r>
                    </a:p>
                    <a:p>
                      <a:pPr>
                        <a:lnSpc>
                          <a:spcPct val="115000"/>
                        </a:lnSpc>
                        <a:spcAft>
                          <a:spcPts val="0"/>
                        </a:spcAft>
                      </a:pPr>
                      <a:r>
                        <a:rPr lang="en-AU" sz="1400" dirty="0" smtClean="0">
                          <a:latin typeface="Calibri"/>
                          <a:ea typeface="Calibri"/>
                          <a:cs typeface="Times New Roman"/>
                        </a:rPr>
                        <a:t>Give</a:t>
                      </a:r>
                      <a:r>
                        <a:rPr lang="en-AU" sz="1400" baseline="0" dirty="0" smtClean="0">
                          <a:latin typeface="Calibri"/>
                          <a:ea typeface="Calibri"/>
                          <a:cs typeface="Times New Roman"/>
                        </a:rPr>
                        <a:t> power in situations where the child can use it productively </a:t>
                      </a:r>
                      <a:endParaRPr lang="en-AU" sz="1400" dirty="0">
                        <a:latin typeface="Calibri"/>
                        <a:ea typeface="Calibri"/>
                        <a:cs typeface="Times New Roman"/>
                      </a:endParaRP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http://phatfriend.files.wordpress.com/2011/03/bullyschoolyard-bullybullies.jpg"/>
          <p:cNvPicPr>
            <a:picLocks noChangeAspect="1" noChangeArrowheads="1"/>
          </p:cNvPicPr>
          <p:nvPr/>
        </p:nvPicPr>
        <p:blipFill>
          <a:blip r:embed="rId2" cstate="print"/>
          <a:srcRect/>
          <a:stretch>
            <a:fillRect/>
          </a:stretch>
        </p:blipFill>
        <p:spPr bwMode="auto">
          <a:xfrm>
            <a:off x="575556" y="872716"/>
            <a:ext cx="1878026" cy="3492388"/>
          </a:xfrm>
          <a:prstGeom prst="rect">
            <a:avLst/>
          </a:prstGeom>
          <a:noFill/>
        </p:spPr>
      </p:pic>
      <p:pic>
        <p:nvPicPr>
          <p:cNvPr id="47108" name="Picture 4" descr="http://static.guim.co.uk/sys-images/Guardian/Pix/pictures/2008/08/30/Stressed-teacher-460x276.jpg"/>
          <p:cNvPicPr>
            <a:picLocks noChangeAspect="1" noChangeArrowheads="1"/>
          </p:cNvPicPr>
          <p:nvPr/>
        </p:nvPicPr>
        <p:blipFill>
          <a:blip r:embed="rId3" cstate="print"/>
          <a:srcRect/>
          <a:stretch>
            <a:fillRect/>
          </a:stretch>
        </p:blipFill>
        <p:spPr bwMode="auto">
          <a:xfrm>
            <a:off x="3311860" y="1052736"/>
            <a:ext cx="3996444" cy="3204356"/>
          </a:xfrm>
          <a:prstGeom prst="rect">
            <a:avLst/>
          </a:prstGeom>
          <a:noFill/>
        </p:spPr>
      </p:pic>
      <p:graphicFrame>
        <p:nvGraphicFramePr>
          <p:cNvPr id="6" name="Table 5"/>
          <p:cNvGraphicFramePr>
            <a:graphicFrameLocks noGrp="1"/>
          </p:cNvGraphicFramePr>
          <p:nvPr/>
        </p:nvGraphicFramePr>
        <p:xfrm>
          <a:off x="215516" y="4473116"/>
          <a:ext cx="8640960" cy="2208276"/>
        </p:xfrm>
        <a:graphic>
          <a:graphicData uri="http://schemas.openxmlformats.org/drawingml/2006/table">
            <a:tbl>
              <a:tblPr/>
              <a:tblGrid>
                <a:gridCol w="2021509"/>
                <a:gridCol w="1398871"/>
                <a:gridCol w="1368152"/>
                <a:gridCol w="1692188"/>
                <a:gridCol w="2160240"/>
              </a:tblGrid>
              <a:tr h="261147">
                <a:tc>
                  <a:txBody>
                    <a:bodyPr/>
                    <a:lstStyle/>
                    <a:p>
                      <a:pPr>
                        <a:lnSpc>
                          <a:spcPct val="115000"/>
                        </a:lnSpc>
                        <a:spcAft>
                          <a:spcPts val="0"/>
                        </a:spcAft>
                      </a:pPr>
                      <a:r>
                        <a:rPr lang="en-AU" sz="1400" dirty="0">
                          <a:latin typeface="Calibri"/>
                          <a:ea typeface="Calibri"/>
                          <a:cs typeface="Times New Roman"/>
                        </a:rPr>
                        <a:t>Student’s Mistaken Belief</a:t>
                      </a: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AU" sz="1400">
                          <a:latin typeface="Calibri"/>
                          <a:ea typeface="Calibri"/>
                          <a:cs typeface="Times New Roman"/>
                        </a:rPr>
                        <a:t>Examples of behaviour</a:t>
                      </a: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AU" sz="1400">
                          <a:latin typeface="Calibri"/>
                          <a:ea typeface="Calibri"/>
                          <a:cs typeface="Times New Roman"/>
                        </a:rPr>
                        <a:t>Teachers reaction</a:t>
                      </a: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AU" sz="1400">
                          <a:latin typeface="Calibri"/>
                          <a:ea typeface="Calibri"/>
                          <a:cs typeface="Times New Roman"/>
                        </a:rPr>
                        <a:t>Students reaction to intervention</a:t>
                      </a: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AU" sz="1400" dirty="0" smtClean="0">
                          <a:latin typeface="Calibri"/>
                          <a:ea typeface="Calibri"/>
                          <a:cs typeface="Times New Roman"/>
                        </a:rPr>
                        <a:t>Corrective Procedures</a:t>
                      </a:r>
                      <a:endParaRPr lang="en-AU" sz="1400" dirty="0">
                        <a:latin typeface="Calibri"/>
                        <a:ea typeface="Calibri"/>
                        <a:cs typeface="Times New Roman"/>
                      </a:endParaRP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2866">
                <a:tc>
                  <a:txBody>
                    <a:bodyPr/>
                    <a:lstStyle/>
                    <a:p>
                      <a:pPr>
                        <a:lnSpc>
                          <a:spcPct val="115000"/>
                        </a:lnSpc>
                        <a:spcAft>
                          <a:spcPts val="0"/>
                        </a:spcAft>
                      </a:pPr>
                      <a:r>
                        <a:rPr lang="en-AU" sz="1400" dirty="0">
                          <a:latin typeface="Calibri"/>
                          <a:ea typeface="Calibri"/>
                          <a:cs typeface="Times New Roman"/>
                        </a:rPr>
                        <a:t>The student feels left out of the social structure so strikes out at classmates or teacher</a:t>
                      </a: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AU" sz="1400" dirty="0">
                          <a:latin typeface="Calibri"/>
                          <a:ea typeface="Calibri"/>
                          <a:cs typeface="Times New Roman"/>
                        </a:rPr>
                        <a:t>Aggressive towards teacher or classmates</a:t>
                      </a:r>
                    </a:p>
                    <a:p>
                      <a:pPr>
                        <a:lnSpc>
                          <a:spcPct val="115000"/>
                        </a:lnSpc>
                        <a:spcAft>
                          <a:spcPts val="0"/>
                        </a:spcAft>
                      </a:pPr>
                      <a:r>
                        <a:rPr lang="en-AU" sz="1400" dirty="0">
                          <a:latin typeface="Calibri"/>
                          <a:ea typeface="Calibri"/>
                          <a:cs typeface="Times New Roman"/>
                        </a:rPr>
                        <a:t>Bully</a:t>
                      </a:r>
                    </a:p>
                    <a:p>
                      <a:pPr>
                        <a:lnSpc>
                          <a:spcPct val="115000"/>
                        </a:lnSpc>
                        <a:spcAft>
                          <a:spcPts val="0"/>
                        </a:spcAft>
                      </a:pPr>
                      <a:r>
                        <a:rPr lang="en-AU" sz="1400" dirty="0">
                          <a:latin typeface="Calibri"/>
                          <a:ea typeface="Calibri"/>
                          <a:cs typeface="Times New Roman"/>
                        </a:rPr>
                        <a:t>Threatens teacher and classmates</a:t>
                      </a: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AU" sz="1400" dirty="0" smtClean="0">
                          <a:latin typeface="Calibri"/>
                          <a:ea typeface="Calibri"/>
                          <a:cs typeface="Times New Roman"/>
                        </a:rPr>
                        <a:t>Hurt</a:t>
                      </a:r>
                    </a:p>
                    <a:p>
                      <a:pPr>
                        <a:lnSpc>
                          <a:spcPct val="115000"/>
                        </a:lnSpc>
                        <a:spcAft>
                          <a:spcPts val="0"/>
                        </a:spcAft>
                      </a:pPr>
                      <a:r>
                        <a:rPr lang="en-AU" sz="1400" dirty="0" smtClean="0">
                          <a:latin typeface="Calibri"/>
                          <a:ea typeface="Calibri"/>
                          <a:cs typeface="Times New Roman"/>
                        </a:rPr>
                        <a:t>Outraged</a:t>
                      </a:r>
                    </a:p>
                    <a:p>
                      <a:pPr>
                        <a:lnSpc>
                          <a:spcPct val="115000"/>
                        </a:lnSpc>
                        <a:spcAft>
                          <a:spcPts val="0"/>
                        </a:spcAft>
                      </a:pPr>
                      <a:r>
                        <a:rPr lang="en-AU" sz="1400" dirty="0" smtClean="0">
                          <a:latin typeface="Calibri"/>
                          <a:ea typeface="Calibri"/>
                          <a:cs typeface="Times New Roman"/>
                        </a:rPr>
                        <a:t>Dislikes child</a:t>
                      </a:r>
                      <a:endParaRPr lang="en-AU" sz="1400" dirty="0">
                        <a:latin typeface="Calibri"/>
                        <a:ea typeface="Calibri"/>
                        <a:cs typeface="Times New Roman"/>
                      </a:endParaRP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AU" sz="1400" dirty="0">
                          <a:latin typeface="Calibri"/>
                          <a:ea typeface="Calibri"/>
                          <a:cs typeface="Times New Roman"/>
                        </a:rPr>
                        <a:t>Intensifies behaviour</a:t>
                      </a: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AU" sz="1400" dirty="0" smtClean="0">
                          <a:latin typeface="Calibri"/>
                          <a:ea typeface="Calibri"/>
                          <a:cs typeface="Times New Roman"/>
                        </a:rPr>
                        <a:t>Don’t behave as though you are hurt</a:t>
                      </a:r>
                    </a:p>
                    <a:p>
                      <a:pPr>
                        <a:lnSpc>
                          <a:spcPct val="115000"/>
                        </a:lnSpc>
                        <a:spcAft>
                          <a:spcPts val="0"/>
                        </a:spcAft>
                      </a:pPr>
                      <a:r>
                        <a:rPr lang="en-AU" sz="1400" dirty="0" smtClean="0">
                          <a:latin typeface="Calibri"/>
                          <a:ea typeface="Calibri"/>
                          <a:cs typeface="Times New Roman"/>
                        </a:rPr>
                        <a:t>Apply</a:t>
                      </a:r>
                      <a:r>
                        <a:rPr lang="en-AU" sz="1400" baseline="0" dirty="0" smtClean="0">
                          <a:latin typeface="Calibri"/>
                          <a:ea typeface="Calibri"/>
                          <a:cs typeface="Times New Roman"/>
                        </a:rPr>
                        <a:t> natural consequences</a:t>
                      </a:r>
                    </a:p>
                    <a:p>
                      <a:pPr>
                        <a:lnSpc>
                          <a:spcPct val="115000"/>
                        </a:lnSpc>
                        <a:spcAft>
                          <a:spcPts val="0"/>
                        </a:spcAft>
                      </a:pPr>
                      <a:r>
                        <a:rPr lang="en-AU" sz="1400" baseline="0" dirty="0" smtClean="0">
                          <a:latin typeface="Calibri"/>
                          <a:ea typeface="Calibri"/>
                          <a:cs typeface="Times New Roman"/>
                        </a:rPr>
                        <a:t>Use group encouragement</a:t>
                      </a:r>
                      <a:endParaRPr lang="en-AU" sz="1400" dirty="0">
                        <a:latin typeface="Calibri"/>
                        <a:ea typeface="Calibri"/>
                        <a:cs typeface="Times New Roman"/>
                      </a:endParaRP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http://2.bp.blogspot.com/_Q6WriwTl_F4/TU6JaCJhC-I/AAAAAAAAAsk/3nIWBgMCvLs/s1600/funny%2Bsleeping%2Bstudent5.jpg"/>
          <p:cNvPicPr>
            <a:picLocks noChangeAspect="1" noChangeArrowheads="1"/>
          </p:cNvPicPr>
          <p:nvPr/>
        </p:nvPicPr>
        <p:blipFill>
          <a:blip r:embed="rId2" cstate="print"/>
          <a:srcRect/>
          <a:stretch>
            <a:fillRect/>
          </a:stretch>
        </p:blipFill>
        <p:spPr bwMode="auto">
          <a:xfrm>
            <a:off x="1007604" y="620688"/>
            <a:ext cx="2556284" cy="3651834"/>
          </a:xfrm>
          <a:prstGeom prst="rect">
            <a:avLst/>
          </a:prstGeom>
          <a:noFill/>
        </p:spPr>
      </p:pic>
      <p:pic>
        <p:nvPicPr>
          <p:cNvPr id="48134" name="Picture 6" descr="http://www.istockphoto.com/file_thumbview_approve/5469110/2/istockphoto_5469110-disappointed-student.jpg"/>
          <p:cNvPicPr>
            <a:picLocks noChangeAspect="1" noChangeArrowheads="1"/>
          </p:cNvPicPr>
          <p:nvPr/>
        </p:nvPicPr>
        <p:blipFill>
          <a:blip r:embed="rId3" cstate="print"/>
          <a:srcRect/>
          <a:stretch>
            <a:fillRect/>
          </a:stretch>
        </p:blipFill>
        <p:spPr bwMode="auto">
          <a:xfrm>
            <a:off x="4968044" y="476672"/>
            <a:ext cx="2428875" cy="3780420"/>
          </a:xfrm>
          <a:prstGeom prst="rect">
            <a:avLst/>
          </a:prstGeom>
          <a:noFill/>
        </p:spPr>
      </p:pic>
      <p:graphicFrame>
        <p:nvGraphicFramePr>
          <p:cNvPr id="7" name="Table 6"/>
          <p:cNvGraphicFramePr>
            <a:graphicFrameLocks noGrp="1"/>
          </p:cNvGraphicFramePr>
          <p:nvPr/>
        </p:nvGraphicFramePr>
        <p:xfrm>
          <a:off x="287524" y="4689140"/>
          <a:ext cx="8676965" cy="1717548"/>
        </p:xfrm>
        <a:graphic>
          <a:graphicData uri="http://schemas.openxmlformats.org/drawingml/2006/table">
            <a:tbl>
              <a:tblPr/>
              <a:tblGrid>
                <a:gridCol w="1735393"/>
                <a:gridCol w="1735393"/>
                <a:gridCol w="1735393"/>
                <a:gridCol w="1735393"/>
                <a:gridCol w="1735393"/>
              </a:tblGrid>
              <a:tr h="261147">
                <a:tc>
                  <a:txBody>
                    <a:bodyPr/>
                    <a:lstStyle/>
                    <a:p>
                      <a:pPr>
                        <a:lnSpc>
                          <a:spcPct val="115000"/>
                        </a:lnSpc>
                        <a:spcAft>
                          <a:spcPts val="0"/>
                        </a:spcAft>
                      </a:pPr>
                      <a:r>
                        <a:rPr lang="en-AU" sz="1400" dirty="0">
                          <a:latin typeface="Calibri"/>
                          <a:ea typeface="Calibri"/>
                          <a:cs typeface="Times New Roman"/>
                        </a:rPr>
                        <a:t>Student’s Mistaken Belief</a:t>
                      </a: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AU" sz="1400">
                          <a:latin typeface="Calibri"/>
                          <a:ea typeface="Calibri"/>
                          <a:cs typeface="Times New Roman"/>
                        </a:rPr>
                        <a:t>Examples of behaviour</a:t>
                      </a: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AU" sz="1400">
                          <a:latin typeface="Calibri"/>
                          <a:ea typeface="Calibri"/>
                          <a:cs typeface="Times New Roman"/>
                        </a:rPr>
                        <a:t>Teachers reaction</a:t>
                      </a: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AU" sz="1400" dirty="0">
                          <a:latin typeface="Calibri"/>
                          <a:ea typeface="Calibri"/>
                          <a:cs typeface="Times New Roman"/>
                        </a:rPr>
                        <a:t>Students reaction to intervention</a:t>
                      </a: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AU" sz="1400" dirty="0" smtClean="0">
                          <a:latin typeface="Calibri"/>
                          <a:ea typeface="Calibri"/>
                          <a:cs typeface="Times New Roman"/>
                        </a:rPr>
                        <a:t>Corrective Procedures</a:t>
                      </a:r>
                      <a:endParaRPr lang="en-AU" sz="1400" dirty="0">
                        <a:latin typeface="Calibri"/>
                        <a:ea typeface="Calibri"/>
                        <a:cs typeface="Times New Roman"/>
                      </a:endParaRP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2293">
                <a:tc>
                  <a:txBody>
                    <a:bodyPr/>
                    <a:lstStyle/>
                    <a:p>
                      <a:pPr>
                        <a:lnSpc>
                          <a:spcPct val="115000"/>
                        </a:lnSpc>
                        <a:spcAft>
                          <a:spcPts val="0"/>
                        </a:spcAft>
                      </a:pPr>
                      <a:r>
                        <a:rPr lang="en-AU" sz="1400" dirty="0">
                          <a:latin typeface="Calibri"/>
                          <a:ea typeface="Calibri"/>
                          <a:cs typeface="Times New Roman"/>
                        </a:rPr>
                        <a:t>The student feels incapable of achieving socially or academically and no longer tries</a:t>
                      </a: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AU" sz="1400" dirty="0">
                          <a:latin typeface="Calibri"/>
                          <a:ea typeface="Calibri"/>
                          <a:cs typeface="Times New Roman"/>
                        </a:rPr>
                        <a:t>Sleeps or daydreams</a:t>
                      </a:r>
                    </a:p>
                    <a:p>
                      <a:pPr>
                        <a:lnSpc>
                          <a:spcPct val="115000"/>
                        </a:lnSpc>
                        <a:spcAft>
                          <a:spcPts val="0"/>
                        </a:spcAft>
                      </a:pPr>
                      <a:r>
                        <a:rPr lang="en-AU" sz="1400" dirty="0">
                          <a:latin typeface="Calibri"/>
                          <a:ea typeface="Calibri"/>
                          <a:cs typeface="Times New Roman"/>
                        </a:rPr>
                        <a:t>Tries to be invisible</a:t>
                      </a: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AU" sz="1400" dirty="0">
                          <a:latin typeface="Calibri"/>
                          <a:ea typeface="Calibri"/>
                          <a:cs typeface="Times New Roman"/>
                        </a:rPr>
                        <a:t>Inadequate to help student</a:t>
                      </a: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AU" sz="1400" dirty="0">
                          <a:latin typeface="Calibri"/>
                          <a:ea typeface="Calibri"/>
                          <a:cs typeface="Times New Roman"/>
                        </a:rPr>
                        <a:t>Withdraws further from teacher or classmates</a:t>
                      </a: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AU" sz="1400" dirty="0" smtClean="0">
                          <a:latin typeface="Calibri"/>
                          <a:ea typeface="Calibri"/>
                          <a:cs typeface="Times New Roman"/>
                        </a:rPr>
                        <a:t>Encourage when they make mistakes</a:t>
                      </a:r>
                    </a:p>
                    <a:p>
                      <a:pPr>
                        <a:lnSpc>
                          <a:spcPct val="115000"/>
                        </a:lnSpc>
                        <a:spcAft>
                          <a:spcPts val="0"/>
                        </a:spcAft>
                      </a:pPr>
                      <a:r>
                        <a:rPr lang="en-AU" sz="1400" dirty="0" smtClean="0">
                          <a:latin typeface="Calibri"/>
                          <a:ea typeface="Calibri"/>
                          <a:cs typeface="Times New Roman"/>
                        </a:rPr>
                        <a:t>Make them</a:t>
                      </a:r>
                      <a:r>
                        <a:rPr lang="en-AU" sz="1400" baseline="0" dirty="0" smtClean="0">
                          <a:latin typeface="Calibri"/>
                          <a:ea typeface="Calibri"/>
                          <a:cs typeface="Times New Roman"/>
                        </a:rPr>
                        <a:t> feel worthwhile</a:t>
                      </a:r>
                    </a:p>
                    <a:p>
                      <a:pPr>
                        <a:lnSpc>
                          <a:spcPct val="115000"/>
                        </a:lnSpc>
                        <a:spcAft>
                          <a:spcPts val="0"/>
                        </a:spcAft>
                      </a:pPr>
                      <a:r>
                        <a:rPr lang="en-AU" sz="1400" baseline="0" dirty="0" smtClean="0">
                          <a:latin typeface="Calibri"/>
                          <a:ea typeface="Calibri"/>
                          <a:cs typeface="Times New Roman"/>
                        </a:rPr>
                        <a:t>Constructive approach</a:t>
                      </a:r>
                      <a:endParaRPr lang="en-AU" sz="1400" dirty="0">
                        <a:latin typeface="Calibri"/>
                        <a:ea typeface="Calibri"/>
                        <a:cs typeface="Times New Roman"/>
                      </a:endParaRP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8640"/>
            <a:ext cx="9361040" cy="1143000"/>
          </a:xfrm>
        </p:spPr>
        <p:txBody>
          <a:bodyPr/>
          <a:lstStyle/>
          <a:p>
            <a:pPr algn="l"/>
            <a:r>
              <a:rPr lang="en-AU" b="1" dirty="0" smtClean="0"/>
              <a:t>Democratic (Cooperative) Discipline</a:t>
            </a:r>
            <a:r>
              <a:rPr lang="en-AU" dirty="0" smtClean="0"/>
              <a:t/>
            </a:r>
            <a:br>
              <a:rPr lang="en-AU" dirty="0" smtClean="0"/>
            </a:br>
            <a:endParaRPr lang="en-AU" dirty="0"/>
          </a:p>
        </p:txBody>
      </p:sp>
      <p:sp>
        <p:nvSpPr>
          <p:cNvPr id="3" name="Content Placeholder 2"/>
          <p:cNvSpPr>
            <a:spLocks noGrp="1"/>
          </p:cNvSpPr>
          <p:nvPr>
            <p:ph idx="1"/>
          </p:nvPr>
        </p:nvSpPr>
        <p:spPr>
          <a:xfrm>
            <a:off x="685800" y="1016732"/>
            <a:ext cx="7306580" cy="5076093"/>
          </a:xfrm>
        </p:spPr>
        <p:txBody>
          <a:bodyPr/>
          <a:lstStyle/>
          <a:p>
            <a:pPr>
              <a:buNone/>
            </a:pPr>
            <a:r>
              <a:rPr lang="en-AU" sz="1400" b="1" dirty="0" smtClean="0"/>
              <a:t>Use the principles of democratic discipline below to make a plan to resolve the behaviour below:</a:t>
            </a:r>
          </a:p>
          <a:p>
            <a:pPr>
              <a:buNone/>
            </a:pPr>
            <a:endParaRPr lang="en-AU" sz="1400" dirty="0" smtClean="0"/>
          </a:p>
          <a:p>
            <a:r>
              <a:rPr lang="en-AU" sz="1400" b="1" dirty="0" smtClean="0"/>
              <a:t> </a:t>
            </a:r>
            <a:r>
              <a:rPr lang="en-AU" sz="1600" b="1" dirty="0" smtClean="0"/>
              <a:t>Understand why a student behaves in a certain way</a:t>
            </a:r>
            <a:endParaRPr lang="en-AU" sz="1600" dirty="0" smtClean="0"/>
          </a:p>
          <a:p>
            <a:r>
              <a:rPr lang="en-AU" sz="1600" b="1" dirty="0" smtClean="0"/>
              <a:t>Give clear cut directions for actions expected</a:t>
            </a:r>
            <a:endParaRPr lang="en-AU" sz="1600" dirty="0" smtClean="0"/>
          </a:p>
          <a:p>
            <a:r>
              <a:rPr lang="en-AU" sz="1600" b="1" dirty="0" smtClean="0"/>
              <a:t>Focus on students present not past behaviour</a:t>
            </a:r>
            <a:endParaRPr lang="en-AU" sz="1600" dirty="0" smtClean="0"/>
          </a:p>
          <a:p>
            <a:r>
              <a:rPr lang="en-AU" sz="1600" b="1" dirty="0" smtClean="0"/>
              <a:t>When students misbehave, give them a choice either to remain where they are without disturbing the others or to leave the room</a:t>
            </a:r>
            <a:endParaRPr lang="en-AU" sz="1600" dirty="0" smtClean="0"/>
          </a:p>
          <a:p>
            <a:r>
              <a:rPr lang="en-AU" sz="1600" b="1" dirty="0" smtClean="0"/>
              <a:t>Build on the positive and avoid the negative</a:t>
            </a:r>
            <a:endParaRPr lang="en-AU" sz="1600" dirty="0" smtClean="0"/>
          </a:p>
          <a:p>
            <a:r>
              <a:rPr lang="en-AU" sz="1600" b="1" dirty="0" smtClean="0"/>
              <a:t>Build trust between yourself and the students</a:t>
            </a:r>
            <a:endParaRPr lang="en-AU" sz="1600" dirty="0" smtClean="0"/>
          </a:p>
          <a:p>
            <a:r>
              <a:rPr lang="en-AU" sz="1600" b="1" dirty="0" smtClean="0"/>
              <a:t>Use logical consequences</a:t>
            </a:r>
            <a:endParaRPr lang="en-AU" sz="1600" dirty="0" smtClean="0"/>
          </a:p>
          <a:p>
            <a:r>
              <a:rPr lang="en-AU" sz="1600" b="1" dirty="0" smtClean="0"/>
              <a:t>Treat students with consistency</a:t>
            </a:r>
            <a:endParaRPr lang="en-AU" sz="1600" dirty="0" smtClean="0"/>
          </a:p>
          <a:p>
            <a:r>
              <a:rPr lang="en-AU" sz="1600" b="1" dirty="0" smtClean="0"/>
              <a:t>Use cooperative planning to establish goals and find solutions</a:t>
            </a:r>
            <a:endParaRPr lang="en-AU" sz="1600" dirty="0" smtClean="0"/>
          </a:p>
          <a:p>
            <a:r>
              <a:rPr lang="en-AU" sz="1600" b="1" dirty="0" smtClean="0"/>
              <a:t>Be kind and firm</a:t>
            </a:r>
            <a:endParaRPr lang="en-AU" sz="1600" dirty="0" smtClean="0"/>
          </a:p>
          <a:p>
            <a:r>
              <a:rPr lang="en-AU" sz="1600" b="1" dirty="0" smtClean="0"/>
              <a:t>Show that you accept students but not their misbehaviour</a:t>
            </a:r>
            <a:endParaRPr lang="en-AU" sz="1600" dirty="0" smtClean="0"/>
          </a:p>
          <a:p>
            <a:r>
              <a:rPr lang="en-AU" sz="1600" b="1" dirty="0" smtClean="0"/>
              <a:t>Make sure students understand the limits</a:t>
            </a:r>
            <a:endParaRPr lang="en-AU" sz="1600" dirty="0" smtClean="0"/>
          </a:p>
          <a:p>
            <a:pPr>
              <a:buNone/>
            </a:pPr>
            <a:r>
              <a:rPr lang="en-AU" sz="1600" b="1" dirty="0" smtClean="0"/>
              <a:t>(Page 118 text)	</a:t>
            </a:r>
            <a:endParaRPr lang="en-AU" sz="1600" dirty="0" smtClean="0"/>
          </a:p>
          <a:p>
            <a:pPr>
              <a:buNone/>
            </a:pPr>
            <a:r>
              <a:rPr lang="en-AU" sz="1600" b="1" dirty="0" smtClean="0"/>
              <a:t> </a:t>
            </a:r>
            <a:endParaRPr lang="en-AU" sz="1600" dirty="0" smtClean="0"/>
          </a:p>
          <a:p>
            <a:endParaRPr lang="en-AU" sz="1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Jane</a:t>
            </a:r>
            <a:endParaRPr lang="en-AU" dirty="0"/>
          </a:p>
        </p:txBody>
      </p:sp>
      <p:sp>
        <p:nvSpPr>
          <p:cNvPr id="3" name="Content Placeholder 2"/>
          <p:cNvSpPr>
            <a:spLocks noGrp="1"/>
          </p:cNvSpPr>
          <p:nvPr>
            <p:ph idx="1"/>
          </p:nvPr>
        </p:nvSpPr>
        <p:spPr>
          <a:xfrm>
            <a:off x="0" y="2316163"/>
            <a:ext cx="7848872" cy="4541837"/>
          </a:xfrm>
        </p:spPr>
        <p:txBody>
          <a:bodyPr/>
          <a:lstStyle/>
          <a:p>
            <a:pPr>
              <a:buNone/>
            </a:pPr>
            <a:r>
              <a:rPr lang="en-AU" sz="2000" b="1" dirty="0" smtClean="0"/>
              <a:t>Jane looked up long enough from her drawing assignment just long enough to observe her classmates. It only required a moment to realise that her classmates were far behind her and that her work was of superior quality. Smugly, she busied herself again, humming as she worked. In a few minutes she raised her hand. ‘Look Mr Lowe, I’m all done. Is there anything else I can do?’ </a:t>
            </a:r>
            <a:endParaRPr lang="en-AU" sz="2000" dirty="0" smtClean="0"/>
          </a:p>
          <a:p>
            <a:pPr>
              <a:buNone/>
            </a:pPr>
            <a:r>
              <a:rPr lang="en-AU" sz="2000" b="1" dirty="0" smtClean="0"/>
              <a:t>Mr Lowe replied, ‘Jane you always finish your work so quickly. You have done an excellent job as usual. Class, look at Jane’s picture. Don’t you like the way she has blended her colours?’</a:t>
            </a:r>
            <a:endParaRPr lang="en-AU" sz="2000" dirty="0" smtClean="0"/>
          </a:p>
          <a:p>
            <a:endParaRPr lang="en-AU" sz="2000" dirty="0"/>
          </a:p>
        </p:txBody>
      </p:sp>
      <p:pic>
        <p:nvPicPr>
          <p:cNvPr id="52226" name="Picture 2" descr="http://us.123rf.com/400wm/400/400/Hallgerd/Hallgerd0605/Hallgerd060500012/390116-little-girl-drawing.jpg"/>
          <p:cNvPicPr>
            <a:picLocks noChangeAspect="1" noChangeArrowheads="1"/>
          </p:cNvPicPr>
          <p:nvPr/>
        </p:nvPicPr>
        <p:blipFill>
          <a:blip r:embed="rId2" cstate="print"/>
          <a:srcRect/>
          <a:stretch>
            <a:fillRect/>
          </a:stretch>
        </p:blipFill>
        <p:spPr bwMode="auto">
          <a:xfrm>
            <a:off x="4932040" y="188640"/>
            <a:ext cx="3182944" cy="2121963"/>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Rebecca</a:t>
            </a:r>
            <a:endParaRPr lang="en-AU" dirty="0"/>
          </a:p>
        </p:txBody>
      </p:sp>
      <p:sp>
        <p:nvSpPr>
          <p:cNvPr id="3" name="Content Placeholder 2"/>
          <p:cNvSpPr>
            <a:spLocks noGrp="1"/>
          </p:cNvSpPr>
          <p:nvPr>
            <p:ph idx="1"/>
          </p:nvPr>
        </p:nvSpPr>
        <p:spPr>
          <a:xfrm>
            <a:off x="467544" y="1952836"/>
            <a:ext cx="7272808" cy="4541837"/>
          </a:xfrm>
        </p:spPr>
        <p:txBody>
          <a:bodyPr/>
          <a:lstStyle/>
          <a:p>
            <a:pPr>
              <a:buNone/>
            </a:pPr>
            <a:r>
              <a:rPr lang="en-AU" sz="2000" b="1" dirty="0" smtClean="0"/>
              <a:t>‘I won’t do this dumb assignment,’ yelled Rebecca as she threw down her pencil in anger. </a:t>
            </a:r>
          </a:p>
          <a:p>
            <a:pPr>
              <a:buNone/>
            </a:pPr>
            <a:r>
              <a:rPr lang="en-AU" sz="2000" b="1" dirty="0" smtClean="0"/>
              <a:t>Ms </a:t>
            </a:r>
            <a:r>
              <a:rPr lang="en-AU" sz="2000" b="1" dirty="0" err="1" smtClean="0"/>
              <a:t>Phippen</a:t>
            </a:r>
            <a:r>
              <a:rPr lang="en-AU" sz="2000" b="1" dirty="0" smtClean="0"/>
              <a:t> looked at her momentarily and immediately turned her attention to the papers on her desk. </a:t>
            </a:r>
          </a:p>
          <a:p>
            <a:pPr>
              <a:buNone/>
            </a:pPr>
            <a:r>
              <a:rPr lang="en-AU" sz="2000" b="1" dirty="0" smtClean="0"/>
              <a:t>‘Ms </a:t>
            </a:r>
            <a:r>
              <a:rPr lang="en-AU" sz="2000" b="1" dirty="0" err="1" smtClean="0"/>
              <a:t>Phpipen</a:t>
            </a:r>
            <a:r>
              <a:rPr lang="en-AU" sz="2000" b="1" dirty="0" smtClean="0"/>
              <a:t>, you take this assignment and choke on it for all I care.’</a:t>
            </a:r>
          </a:p>
          <a:p>
            <a:pPr>
              <a:buNone/>
            </a:pPr>
            <a:r>
              <a:rPr lang="en-AU" sz="2000" b="1" dirty="0" smtClean="0"/>
              <a:t>Ms </a:t>
            </a:r>
            <a:r>
              <a:rPr lang="en-AU" sz="2000" b="1" dirty="0" err="1" smtClean="0"/>
              <a:t>Phippen</a:t>
            </a:r>
            <a:r>
              <a:rPr lang="en-AU" sz="2000" b="1" dirty="0" smtClean="0"/>
              <a:t> looked up and smiled and, then, returned to her work. </a:t>
            </a:r>
          </a:p>
          <a:p>
            <a:pPr>
              <a:buNone/>
            </a:pPr>
            <a:r>
              <a:rPr lang="en-AU" sz="2000" b="1" dirty="0" smtClean="0"/>
              <a:t>Rebecca sat grumbling to herself for a while and started on the assignment.</a:t>
            </a:r>
            <a:endParaRPr lang="en-AU" sz="2000" dirty="0" smtClean="0"/>
          </a:p>
          <a:p>
            <a:pPr>
              <a:buNone/>
            </a:pPr>
            <a:r>
              <a:rPr lang="en-AU" sz="2000" b="1" dirty="0" smtClean="0"/>
              <a:t> </a:t>
            </a:r>
            <a:endParaRPr lang="en-AU" sz="2000" dirty="0" smtClean="0"/>
          </a:p>
          <a:p>
            <a:endParaRPr lang="en-AU" sz="2000" dirty="0"/>
          </a:p>
        </p:txBody>
      </p:sp>
      <p:pic>
        <p:nvPicPr>
          <p:cNvPr id="51202" name="Picture 2" descr="http://photos2.fotosearch.com/bthumb/CSP/CSP502/k5029132.jpg"/>
          <p:cNvPicPr>
            <a:picLocks noChangeAspect="1" noChangeArrowheads="1"/>
          </p:cNvPicPr>
          <p:nvPr/>
        </p:nvPicPr>
        <p:blipFill>
          <a:blip r:embed="rId2" cstate="print"/>
          <a:srcRect/>
          <a:stretch>
            <a:fillRect/>
          </a:stretch>
        </p:blipFill>
        <p:spPr bwMode="auto">
          <a:xfrm>
            <a:off x="5292080" y="512675"/>
            <a:ext cx="2196244" cy="1459858"/>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Wayne</a:t>
            </a:r>
            <a:endParaRPr lang="en-AU" dirty="0"/>
          </a:p>
        </p:txBody>
      </p:sp>
      <p:sp>
        <p:nvSpPr>
          <p:cNvPr id="3" name="Content Placeholder 2"/>
          <p:cNvSpPr>
            <a:spLocks noGrp="1"/>
          </p:cNvSpPr>
          <p:nvPr>
            <p:ph idx="1"/>
          </p:nvPr>
        </p:nvSpPr>
        <p:spPr>
          <a:xfrm>
            <a:off x="0" y="2316163"/>
            <a:ext cx="7704856" cy="4541837"/>
          </a:xfrm>
        </p:spPr>
        <p:txBody>
          <a:bodyPr/>
          <a:lstStyle/>
          <a:p>
            <a:pPr>
              <a:buNone/>
            </a:pPr>
            <a:r>
              <a:rPr lang="en-AU" sz="2000" b="1" dirty="0" smtClean="0"/>
              <a:t>Wayne sat looking out the window as his classmates busied themselves with their maths assignment. Ms Clegg watched him for a moment and then suggested he start his work.</a:t>
            </a:r>
            <a:endParaRPr lang="en-AU" sz="2000" dirty="0" smtClean="0"/>
          </a:p>
          <a:p>
            <a:pPr>
              <a:buNone/>
            </a:pPr>
            <a:r>
              <a:rPr lang="en-AU" sz="2000" b="1" dirty="0" smtClean="0"/>
              <a:t>‘I can’t do these problems’, whined Wayne.</a:t>
            </a:r>
            <a:endParaRPr lang="en-AU" sz="2000" dirty="0" smtClean="0"/>
          </a:p>
          <a:p>
            <a:pPr>
              <a:buNone/>
            </a:pPr>
            <a:r>
              <a:rPr lang="en-AU" sz="2000" b="1" dirty="0" smtClean="0"/>
              <a:t>‘You’re going to have to start them some time’ replied Ms Clegg</a:t>
            </a:r>
            <a:endParaRPr lang="en-AU" sz="2000" dirty="0" smtClean="0"/>
          </a:p>
          <a:p>
            <a:pPr>
              <a:buNone/>
            </a:pPr>
            <a:r>
              <a:rPr lang="en-AU" sz="2000" b="1" dirty="0" smtClean="0"/>
              <a:t>‘I just need a little help to get me started,’ implored Wayne.</a:t>
            </a:r>
            <a:endParaRPr lang="en-AU" sz="2000" dirty="0" smtClean="0"/>
          </a:p>
          <a:p>
            <a:pPr>
              <a:buNone/>
            </a:pPr>
            <a:r>
              <a:rPr lang="en-AU" sz="2000" b="1" dirty="0" smtClean="0"/>
              <a:t>Ms Clegg went to Wayne’s desk and began helping him with his problems. With each problem Wayne claimed to have difficulty understanding. By the end of the period, Ms Clegg had helped Wayne finish all his work.</a:t>
            </a:r>
            <a:endParaRPr lang="en-AU" sz="2000" dirty="0" smtClean="0"/>
          </a:p>
          <a:p>
            <a:pPr>
              <a:buNone/>
            </a:pPr>
            <a:r>
              <a:rPr lang="en-AU" sz="2000" b="1" dirty="0" smtClean="0"/>
              <a:t> </a:t>
            </a:r>
            <a:endParaRPr lang="en-AU" sz="2000" dirty="0" smtClean="0"/>
          </a:p>
          <a:p>
            <a:endParaRPr lang="en-AU" sz="2000" dirty="0"/>
          </a:p>
        </p:txBody>
      </p:sp>
      <p:pic>
        <p:nvPicPr>
          <p:cNvPr id="50178" name="Picture 2" descr="http://i.dailymail.co.uk/i/pix/2008/06/02/article-1023712-01764EAA00000578-843_233x423.jpg"/>
          <p:cNvPicPr>
            <a:picLocks noChangeAspect="1" noChangeArrowheads="1"/>
          </p:cNvPicPr>
          <p:nvPr/>
        </p:nvPicPr>
        <p:blipFill>
          <a:blip r:embed="rId2" cstate="print"/>
          <a:srcRect/>
          <a:stretch>
            <a:fillRect/>
          </a:stretch>
        </p:blipFill>
        <p:spPr bwMode="auto">
          <a:xfrm>
            <a:off x="5148064" y="260648"/>
            <a:ext cx="2123728" cy="1966190"/>
          </a:xfrm>
          <a:prstGeom prst="rect">
            <a:avLst/>
          </a:prstGeom>
          <a:noFill/>
        </p:spPr>
      </p:pic>
    </p:spTree>
  </p:cSld>
  <p:clrMapOvr>
    <a:masterClrMapping/>
  </p:clrMapOvr>
</p:sld>
</file>

<file path=ppt/theme/theme1.xml><?xml version="1.0" encoding="utf-8"?>
<a:theme xmlns:a="http://schemas.openxmlformats.org/drawingml/2006/main" name="Blank Presentation">
  <a:themeElements>
    <a:clrScheme name="Blank Presentation 16">
      <a:dk1>
        <a:srgbClr val="3300CC"/>
      </a:dk1>
      <a:lt1>
        <a:srgbClr val="FFFFFF"/>
      </a:lt1>
      <a:dk2>
        <a:srgbClr val="3300CD"/>
      </a:dk2>
      <a:lt2>
        <a:srgbClr val="808080"/>
      </a:lt2>
      <a:accent1>
        <a:srgbClr val="FFDE4B"/>
      </a:accent1>
      <a:accent2>
        <a:srgbClr val="CE739C"/>
      </a:accent2>
      <a:accent3>
        <a:srgbClr val="FFFFFF"/>
      </a:accent3>
      <a:accent4>
        <a:srgbClr val="2A00AE"/>
      </a:accent4>
      <a:accent5>
        <a:srgbClr val="FFECB1"/>
      </a:accent5>
      <a:accent6>
        <a:srgbClr val="BA688D"/>
      </a:accent6>
      <a:hlink>
        <a:srgbClr val="F77352"/>
      </a:hlink>
      <a:folHlink>
        <a:srgbClr val="7A7ABC"/>
      </a:folHlink>
    </a:clrScheme>
    <a:fontScheme name="Blank Presentatio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3300CC"/>
        </a:dk1>
        <a:lt1>
          <a:srgbClr val="FFFFFF"/>
        </a:lt1>
        <a:dk2>
          <a:srgbClr val="3300CD"/>
        </a:dk2>
        <a:lt2>
          <a:srgbClr val="808080"/>
        </a:lt2>
        <a:accent1>
          <a:srgbClr val="BBE0E3"/>
        </a:accent1>
        <a:accent2>
          <a:srgbClr val="333399"/>
        </a:accent2>
        <a:accent3>
          <a:srgbClr val="FFFFFF"/>
        </a:accent3>
        <a:accent4>
          <a:srgbClr val="2A00AE"/>
        </a:accent4>
        <a:accent5>
          <a:srgbClr val="DAEDEF"/>
        </a:accent5>
        <a:accent6>
          <a:srgbClr val="2D2D8A"/>
        </a:accent6>
        <a:hlink>
          <a:srgbClr val="333366"/>
        </a:hlink>
        <a:folHlink>
          <a:srgbClr val="9999CC"/>
        </a:folHlink>
      </a:clrScheme>
      <a:clrMap bg1="lt1" tx1="dk1" bg2="lt2" tx2="dk2" accent1="accent1" accent2="accent2" accent3="accent3" accent4="accent4" accent5="accent5" accent6="accent6" hlink="hlink" folHlink="folHlink"/>
    </a:extraClrScheme>
    <a:extraClrScheme>
      <a:clrScheme name="Blank Presentation 14">
        <a:dk1>
          <a:srgbClr val="3300CC"/>
        </a:dk1>
        <a:lt1>
          <a:srgbClr val="FFFFFF"/>
        </a:lt1>
        <a:dk2>
          <a:srgbClr val="3300CD"/>
        </a:dk2>
        <a:lt2>
          <a:srgbClr val="808080"/>
        </a:lt2>
        <a:accent1>
          <a:srgbClr val="BBE0E3"/>
        </a:accent1>
        <a:accent2>
          <a:srgbClr val="CE739C"/>
        </a:accent2>
        <a:accent3>
          <a:srgbClr val="FFFFFF"/>
        </a:accent3>
        <a:accent4>
          <a:srgbClr val="2A00AE"/>
        </a:accent4>
        <a:accent5>
          <a:srgbClr val="DAEDEF"/>
        </a:accent5>
        <a:accent6>
          <a:srgbClr val="BA688D"/>
        </a:accent6>
        <a:hlink>
          <a:srgbClr val="F77352"/>
        </a:hlink>
        <a:folHlink>
          <a:srgbClr val="9999CC"/>
        </a:folHlink>
      </a:clrScheme>
      <a:clrMap bg1="lt1" tx1="dk1" bg2="lt2" tx2="dk2" accent1="accent1" accent2="accent2" accent3="accent3" accent4="accent4" accent5="accent5" accent6="accent6" hlink="hlink" folHlink="folHlink"/>
    </a:extraClrScheme>
    <a:extraClrScheme>
      <a:clrScheme name="Blank Presentation 15">
        <a:dk1>
          <a:srgbClr val="3300CC"/>
        </a:dk1>
        <a:lt1>
          <a:srgbClr val="FFFFFF"/>
        </a:lt1>
        <a:dk2>
          <a:srgbClr val="3300CD"/>
        </a:dk2>
        <a:lt2>
          <a:srgbClr val="808080"/>
        </a:lt2>
        <a:accent1>
          <a:srgbClr val="BBE0E3"/>
        </a:accent1>
        <a:accent2>
          <a:srgbClr val="CE739C"/>
        </a:accent2>
        <a:accent3>
          <a:srgbClr val="FFFFFF"/>
        </a:accent3>
        <a:accent4>
          <a:srgbClr val="2A00AE"/>
        </a:accent4>
        <a:accent5>
          <a:srgbClr val="DAEDEF"/>
        </a:accent5>
        <a:accent6>
          <a:srgbClr val="BA688D"/>
        </a:accent6>
        <a:hlink>
          <a:srgbClr val="F77352"/>
        </a:hlink>
        <a:folHlink>
          <a:srgbClr val="7A7ABC"/>
        </a:folHlink>
      </a:clrScheme>
      <a:clrMap bg1="lt1" tx1="dk1" bg2="lt2" tx2="dk2" accent1="accent1" accent2="accent2" accent3="accent3" accent4="accent4" accent5="accent5" accent6="accent6" hlink="hlink" folHlink="folHlink"/>
    </a:extraClrScheme>
    <a:extraClrScheme>
      <a:clrScheme name="Blank Presentation 16">
        <a:dk1>
          <a:srgbClr val="3300CC"/>
        </a:dk1>
        <a:lt1>
          <a:srgbClr val="FFFFFF"/>
        </a:lt1>
        <a:dk2>
          <a:srgbClr val="3300CD"/>
        </a:dk2>
        <a:lt2>
          <a:srgbClr val="808080"/>
        </a:lt2>
        <a:accent1>
          <a:srgbClr val="FFDE4B"/>
        </a:accent1>
        <a:accent2>
          <a:srgbClr val="CE739C"/>
        </a:accent2>
        <a:accent3>
          <a:srgbClr val="FFFFFF"/>
        </a:accent3>
        <a:accent4>
          <a:srgbClr val="2A00AE"/>
        </a:accent4>
        <a:accent5>
          <a:srgbClr val="FFECB1"/>
        </a:accent5>
        <a:accent6>
          <a:srgbClr val="BA688D"/>
        </a:accent6>
        <a:hlink>
          <a:srgbClr val="F77352"/>
        </a:hlink>
        <a:folHlink>
          <a:srgbClr val="7A7AB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274</TotalTime>
  <Words>655</Words>
  <Application>Microsoft Office PowerPoint</Application>
  <PresentationFormat>On-screen Show (4:3)</PresentationFormat>
  <Paragraphs>102</Paragraphs>
  <Slides>10</Slides>
  <Notes>2</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Blank Presentation</vt:lpstr>
      <vt:lpstr>Democratic Discipline Mistaken Goals</vt:lpstr>
      <vt:lpstr>Slide 2</vt:lpstr>
      <vt:lpstr>Slide 3</vt:lpstr>
      <vt:lpstr>Slide 4</vt:lpstr>
      <vt:lpstr>Slide 5</vt:lpstr>
      <vt:lpstr>Democratic (Cooperative) Discipline </vt:lpstr>
      <vt:lpstr>Jane</vt:lpstr>
      <vt:lpstr>Rebecca</vt:lpstr>
      <vt:lpstr>Wayne</vt:lpstr>
      <vt:lpstr>Wendy</vt:lpstr>
    </vt:vector>
  </TitlesOfParts>
  <Company>Presentation Magazine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Hands Template</dc:title>
  <dc:creator>Presentation Magazine</dc:creator>
  <cp:lastModifiedBy>ITS</cp:lastModifiedBy>
  <cp:revision>27</cp:revision>
  <dcterms:created xsi:type="dcterms:W3CDTF">2006-02-12T12:45:36Z</dcterms:created>
  <dcterms:modified xsi:type="dcterms:W3CDTF">2011-09-01T03:50:23Z</dcterms:modified>
</cp:coreProperties>
</file>